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92" r:id="rId6"/>
    <p:sldId id="260" r:id="rId7"/>
    <p:sldId id="261" r:id="rId8"/>
    <p:sldId id="263" r:id="rId9"/>
    <p:sldId id="264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284" r:id="rId22"/>
    <p:sldId id="304" r:id="rId23"/>
    <p:sldId id="305" r:id="rId24"/>
    <p:sldId id="306" r:id="rId25"/>
    <p:sldId id="291" r:id="rId26"/>
  </p:sldIdLst>
  <p:sldSz cx="9144000" cy="5143500" type="screen16x9"/>
  <p:notesSz cx="6858000" cy="9144000"/>
  <p:embeddedFontLst>
    <p:embeddedFont>
      <p:font typeface="Denk One" panose="020B0604020202020204" charset="0"/>
      <p:regular r:id="rId28"/>
    </p:embeddedFont>
    <p:embeddedFont>
      <p:font typeface="Fira Sans Extra Condensed" panose="020B0503050000020004" pitchFamily="34" charset="0"/>
      <p:regular r:id="rId29"/>
      <p:bold r:id="rId30"/>
      <p:italic r:id="rId31"/>
      <p:boldItalic r:id="rId32"/>
    </p:embeddedFont>
    <p:embeddedFont>
      <p:font typeface="Quantico" panose="020B0604020202020204" charset="0"/>
      <p:regular r:id="rId33"/>
      <p:bold r:id="rId34"/>
      <p:italic r:id="rId35"/>
      <p:boldItalic r:id="rId36"/>
    </p:embeddedFont>
    <p:embeddedFont>
      <p:font typeface="Source Code Pro" panose="020B0509030403020204" pitchFamily="49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j1iMMZlB+wWDRjD8D5lIDaXcgV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5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966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570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4217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31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851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874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5726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890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688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666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9738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801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1694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0095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648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8"/>
          <p:cNvSpPr txBox="1">
            <a:spLocks noGrp="1"/>
          </p:cNvSpPr>
          <p:nvPr>
            <p:ph type="ctrTitle"/>
          </p:nvPr>
        </p:nvSpPr>
        <p:spPr>
          <a:xfrm>
            <a:off x="1789400" y="1309975"/>
            <a:ext cx="4148400" cy="16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38"/>
          <p:cNvSpPr txBox="1">
            <a:spLocks noGrp="1"/>
          </p:cNvSpPr>
          <p:nvPr>
            <p:ph type="subTitle" idx="1"/>
          </p:nvPr>
        </p:nvSpPr>
        <p:spPr>
          <a:xfrm>
            <a:off x="5169200" y="3772200"/>
            <a:ext cx="30438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38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" name="Google Shape;12;p38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38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49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96" name="Google Shape;96;p49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49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" name="Google Shape;98;p49"/>
          <p:cNvGrpSpPr/>
          <p:nvPr/>
        </p:nvGrpSpPr>
        <p:grpSpPr>
          <a:xfrm>
            <a:off x="4924175" y="2984325"/>
            <a:ext cx="3447300" cy="1584600"/>
            <a:chOff x="4924175" y="3441525"/>
            <a:chExt cx="3447300" cy="1584600"/>
          </a:xfrm>
        </p:grpSpPr>
        <p:sp>
          <p:nvSpPr>
            <p:cNvPr id="99" name="Google Shape;99;p49"/>
            <p:cNvSpPr/>
            <p:nvPr/>
          </p:nvSpPr>
          <p:spPr>
            <a:xfrm>
              <a:off x="4924175" y="3441525"/>
              <a:ext cx="3447300" cy="15846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49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49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102" name="Google Shape;102;p49"/>
          <p:cNvGrpSpPr/>
          <p:nvPr/>
        </p:nvGrpSpPr>
        <p:grpSpPr>
          <a:xfrm>
            <a:off x="11575" y="0"/>
            <a:ext cx="9132325" cy="414900"/>
            <a:chOff x="11575" y="0"/>
            <a:chExt cx="9132325" cy="414900"/>
          </a:xfrm>
        </p:grpSpPr>
        <p:sp>
          <p:nvSpPr>
            <p:cNvPr id="103" name="Google Shape;103;p49"/>
            <p:cNvSpPr/>
            <p:nvPr/>
          </p:nvSpPr>
          <p:spPr>
            <a:xfrm>
              <a:off x="11575" y="0"/>
              <a:ext cx="3048600" cy="41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9"/>
            <p:cNvSpPr/>
            <p:nvPr/>
          </p:nvSpPr>
          <p:spPr>
            <a:xfrm>
              <a:off x="3059300" y="0"/>
              <a:ext cx="6084600" cy="414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50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07" name="Google Shape;107;p50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50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50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9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6" name="Google Shape;16;p39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9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" name="Google Shape;18;p39"/>
          <p:cNvSpPr txBox="1">
            <a:spLocks noGrp="1"/>
          </p:cNvSpPr>
          <p:nvPr>
            <p:ph type="ctrTitle"/>
          </p:nvPr>
        </p:nvSpPr>
        <p:spPr>
          <a:xfrm>
            <a:off x="1114016" y="1879714"/>
            <a:ext cx="30651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19" name="Google Shape;19;p39"/>
          <p:cNvSpPr txBox="1">
            <a:spLocks noGrp="1"/>
          </p:cNvSpPr>
          <p:nvPr>
            <p:ph type="title" idx="2"/>
          </p:nvPr>
        </p:nvSpPr>
        <p:spPr>
          <a:xfrm>
            <a:off x="1113997" y="1269525"/>
            <a:ext cx="12987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20" name="Google Shape;20;p39"/>
          <p:cNvSpPr txBox="1">
            <a:spLocks noGrp="1"/>
          </p:cNvSpPr>
          <p:nvPr>
            <p:ph type="ctrTitle" idx="3"/>
          </p:nvPr>
        </p:nvSpPr>
        <p:spPr>
          <a:xfrm>
            <a:off x="1114008" y="2892814"/>
            <a:ext cx="30651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21" name="Google Shape;21;p39"/>
          <p:cNvSpPr txBox="1">
            <a:spLocks noGrp="1"/>
          </p:cNvSpPr>
          <p:nvPr>
            <p:ph type="title" idx="4"/>
          </p:nvPr>
        </p:nvSpPr>
        <p:spPr>
          <a:xfrm>
            <a:off x="1113997" y="2283824"/>
            <a:ext cx="12987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22" name="Google Shape;22;p39"/>
          <p:cNvSpPr txBox="1">
            <a:spLocks noGrp="1"/>
          </p:cNvSpPr>
          <p:nvPr>
            <p:ph type="ctrTitle" idx="5"/>
          </p:nvPr>
        </p:nvSpPr>
        <p:spPr>
          <a:xfrm>
            <a:off x="1114107" y="3908761"/>
            <a:ext cx="30651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23" name="Google Shape;23;p39"/>
          <p:cNvSpPr txBox="1">
            <a:spLocks noGrp="1"/>
          </p:cNvSpPr>
          <p:nvPr>
            <p:ph type="title" idx="6"/>
          </p:nvPr>
        </p:nvSpPr>
        <p:spPr>
          <a:xfrm>
            <a:off x="1113998" y="3298125"/>
            <a:ext cx="1298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24" name="Google Shape;24;p39"/>
          <p:cNvSpPr txBox="1">
            <a:spLocks noGrp="1"/>
          </p:cNvSpPr>
          <p:nvPr>
            <p:ph type="title" idx="7"/>
          </p:nvPr>
        </p:nvSpPr>
        <p:spPr>
          <a:xfrm>
            <a:off x="4965997" y="1270125"/>
            <a:ext cx="1298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25" name="Google Shape;25;p39"/>
          <p:cNvSpPr txBox="1">
            <a:spLocks noGrp="1"/>
          </p:cNvSpPr>
          <p:nvPr>
            <p:ph type="ctrTitle" idx="8"/>
          </p:nvPr>
        </p:nvSpPr>
        <p:spPr>
          <a:xfrm>
            <a:off x="4966007" y="1879725"/>
            <a:ext cx="30651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26" name="Google Shape;26;p39"/>
          <p:cNvSpPr txBox="1">
            <a:spLocks noGrp="1"/>
          </p:cNvSpPr>
          <p:nvPr>
            <p:ph type="title" idx="9"/>
          </p:nvPr>
        </p:nvSpPr>
        <p:spPr>
          <a:xfrm>
            <a:off x="719988" y="4591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9"/>
          <p:cNvSpPr txBox="1">
            <a:spLocks noGrp="1"/>
          </p:cNvSpPr>
          <p:nvPr>
            <p:ph type="ctrTitle" idx="13"/>
          </p:nvPr>
        </p:nvSpPr>
        <p:spPr>
          <a:xfrm>
            <a:off x="4966007" y="2892814"/>
            <a:ext cx="30651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28" name="Google Shape;28;p39"/>
          <p:cNvSpPr txBox="1">
            <a:spLocks noGrp="1"/>
          </p:cNvSpPr>
          <p:nvPr>
            <p:ph type="title" idx="14"/>
          </p:nvPr>
        </p:nvSpPr>
        <p:spPr>
          <a:xfrm>
            <a:off x="4965997" y="2283824"/>
            <a:ext cx="1298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29" name="Google Shape;29;p39"/>
          <p:cNvSpPr txBox="1">
            <a:spLocks noGrp="1"/>
          </p:cNvSpPr>
          <p:nvPr>
            <p:ph type="title" idx="15"/>
          </p:nvPr>
        </p:nvSpPr>
        <p:spPr>
          <a:xfrm>
            <a:off x="4965997" y="3298125"/>
            <a:ext cx="1298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sz="3600" b="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30" name="Google Shape;30;p39"/>
          <p:cNvSpPr txBox="1">
            <a:spLocks noGrp="1"/>
          </p:cNvSpPr>
          <p:nvPr>
            <p:ph type="ctrTitle" idx="16"/>
          </p:nvPr>
        </p:nvSpPr>
        <p:spPr>
          <a:xfrm>
            <a:off x="4966007" y="3908750"/>
            <a:ext cx="30651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>
            <a:endParaRPr/>
          </a:p>
        </p:txBody>
      </p:sp>
      <p:sp>
        <p:nvSpPr>
          <p:cNvPr id="31" name="Google Shape;31;p39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0"/>
          <p:cNvSpPr txBox="1">
            <a:spLocks noGrp="1"/>
          </p:cNvSpPr>
          <p:nvPr>
            <p:ph type="title"/>
          </p:nvPr>
        </p:nvSpPr>
        <p:spPr>
          <a:xfrm>
            <a:off x="1045150" y="1866000"/>
            <a:ext cx="394350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40"/>
          <p:cNvSpPr txBox="1">
            <a:spLocks noGrp="1"/>
          </p:cNvSpPr>
          <p:nvPr>
            <p:ph type="title" idx="2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5" name="Google Shape;35;p40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" name="Google Shape;36;p40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0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41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40" name="Google Shape;40;p41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1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" name="Google Shape;42;p41"/>
          <p:cNvSpPr txBox="1">
            <a:spLocks noGrp="1"/>
          </p:cNvSpPr>
          <p:nvPr>
            <p:ph type="subTitle" idx="1"/>
          </p:nvPr>
        </p:nvSpPr>
        <p:spPr>
          <a:xfrm>
            <a:off x="807625" y="2775700"/>
            <a:ext cx="3415800" cy="14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1"/>
          <p:cNvSpPr txBox="1">
            <a:spLocks noGrp="1"/>
          </p:cNvSpPr>
          <p:nvPr>
            <p:ph type="subTitle" idx="2"/>
          </p:nvPr>
        </p:nvSpPr>
        <p:spPr>
          <a:xfrm>
            <a:off x="4922022" y="2775700"/>
            <a:ext cx="3415800" cy="14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1"/>
          <p:cNvSpPr txBox="1">
            <a:spLocks noGrp="1"/>
          </p:cNvSpPr>
          <p:nvPr>
            <p:ph type="subTitle" idx="3"/>
          </p:nvPr>
        </p:nvSpPr>
        <p:spPr>
          <a:xfrm>
            <a:off x="807630" y="2403350"/>
            <a:ext cx="34158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200">
                <a:latin typeface="Quantico"/>
                <a:ea typeface="Quantico"/>
                <a:cs typeface="Quantico"/>
                <a:sym typeface="Quantic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41"/>
          <p:cNvSpPr txBox="1">
            <a:spLocks noGrp="1"/>
          </p:cNvSpPr>
          <p:nvPr>
            <p:ph type="subTitle" idx="4"/>
          </p:nvPr>
        </p:nvSpPr>
        <p:spPr>
          <a:xfrm>
            <a:off x="4922022" y="2403350"/>
            <a:ext cx="3415800" cy="42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200">
                <a:latin typeface="Quantico"/>
                <a:ea typeface="Quantico"/>
                <a:cs typeface="Quantico"/>
                <a:sym typeface="Quantic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41"/>
          <p:cNvSpPr txBox="1">
            <a:spLocks noGrp="1"/>
          </p:cNvSpPr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1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44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63" name="Google Shape;63;p44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4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" name="Google Shape;65;p44"/>
          <p:cNvGrpSpPr/>
          <p:nvPr/>
        </p:nvGrpSpPr>
        <p:grpSpPr>
          <a:xfrm>
            <a:off x="4924175" y="2984325"/>
            <a:ext cx="3447300" cy="1584600"/>
            <a:chOff x="4924175" y="3441525"/>
            <a:chExt cx="3447300" cy="1584600"/>
          </a:xfrm>
        </p:grpSpPr>
        <p:sp>
          <p:nvSpPr>
            <p:cNvPr id="66" name="Google Shape;66;p44"/>
            <p:cNvSpPr/>
            <p:nvPr/>
          </p:nvSpPr>
          <p:spPr>
            <a:xfrm>
              <a:off x="4924175" y="3441525"/>
              <a:ext cx="3447300" cy="15846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4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" name="Google Shape;68;p44"/>
          <p:cNvSpPr txBox="1">
            <a:spLocks noGrp="1"/>
          </p:cNvSpPr>
          <p:nvPr>
            <p:ph type="ctrTitle"/>
          </p:nvPr>
        </p:nvSpPr>
        <p:spPr>
          <a:xfrm>
            <a:off x="1697375" y="1229575"/>
            <a:ext cx="32946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9" name="Google Shape;69;p44"/>
          <p:cNvSpPr txBox="1">
            <a:spLocks noGrp="1"/>
          </p:cNvSpPr>
          <p:nvPr>
            <p:ph type="subTitle" idx="1"/>
          </p:nvPr>
        </p:nvSpPr>
        <p:spPr>
          <a:xfrm>
            <a:off x="1697375" y="2291627"/>
            <a:ext cx="32946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44"/>
          <p:cNvSpPr txBox="1"/>
          <p:nvPr/>
        </p:nvSpPr>
        <p:spPr>
          <a:xfrm>
            <a:off x="5017075" y="3285800"/>
            <a:ext cx="3294600" cy="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CREDITS:</a:t>
            </a:r>
            <a:r>
              <a:rPr lang="en" sz="1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This presentation template was created by </a:t>
            </a:r>
            <a:r>
              <a:rPr lang="en" sz="1000" b="1" i="0" u="sng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and includes icons by </a:t>
            </a:r>
            <a:r>
              <a:rPr lang="en" sz="1000" b="1" i="0" u="sng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and infographics &amp; images by </a:t>
            </a:r>
            <a:r>
              <a:rPr lang="en" sz="1000" b="1" i="0" u="sng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b="0" i="0" u="sng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000" b="1" i="0" u="sng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1" name="Google Shape;71;p44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2" name="Google Shape;72;p44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4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45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76" name="Google Shape;76;p45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45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" name="Google Shape;78;p45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" name="Google Shape;79;p45"/>
          <p:cNvSpPr txBox="1">
            <a:spLocks noGrp="1"/>
          </p:cNvSpPr>
          <p:nvPr>
            <p:ph type="title"/>
          </p:nvPr>
        </p:nvSpPr>
        <p:spPr>
          <a:xfrm>
            <a:off x="2801700" y="1918054"/>
            <a:ext cx="5622300" cy="2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46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82" name="Google Shape;82;p46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46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46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5" name="Google Shape;85;p46"/>
          <p:cNvSpPr txBox="1">
            <a:spLocks noGrp="1"/>
          </p:cNvSpPr>
          <p:nvPr>
            <p:ph type="title"/>
          </p:nvPr>
        </p:nvSpPr>
        <p:spPr>
          <a:xfrm rot="515">
            <a:off x="2406900" y="1623064"/>
            <a:ext cx="6006600" cy="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6" name="Google Shape;86;p46"/>
          <p:cNvSpPr txBox="1">
            <a:spLocks noGrp="1"/>
          </p:cNvSpPr>
          <p:nvPr>
            <p:ph type="subTitle" idx="1"/>
          </p:nvPr>
        </p:nvSpPr>
        <p:spPr>
          <a:xfrm>
            <a:off x="3658200" y="2303046"/>
            <a:ext cx="4755300" cy="14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47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89" name="Google Shape;89;p47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47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47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2" name="Google Shape;92;p47"/>
          <p:cNvSpPr txBox="1">
            <a:spLocks noGrp="1"/>
          </p:cNvSpPr>
          <p:nvPr>
            <p:ph type="title"/>
          </p:nvPr>
        </p:nvSpPr>
        <p:spPr>
          <a:xfrm>
            <a:off x="720000" y="2233875"/>
            <a:ext cx="77040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>
            <a:spLocks noGrp="1"/>
          </p:cNvSpPr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 b="1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3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s.alphadev.biz.id/ramadan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"/>
          <p:cNvGrpSpPr/>
          <p:nvPr/>
        </p:nvGrpSpPr>
        <p:grpSpPr>
          <a:xfrm>
            <a:off x="776500" y="739575"/>
            <a:ext cx="6578100" cy="3438300"/>
            <a:chOff x="772525" y="726625"/>
            <a:chExt cx="6578100" cy="3438300"/>
          </a:xfrm>
        </p:grpSpPr>
        <p:sp>
          <p:nvSpPr>
            <p:cNvPr id="115" name="Google Shape;115;p1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" name="Google Shape;117;p1"/>
          <p:cNvGrpSpPr/>
          <p:nvPr/>
        </p:nvGrpSpPr>
        <p:grpSpPr>
          <a:xfrm>
            <a:off x="4924175" y="3441525"/>
            <a:ext cx="3447300" cy="962400"/>
            <a:chOff x="4924175" y="3441525"/>
            <a:chExt cx="3447300" cy="962400"/>
          </a:xfrm>
        </p:grpSpPr>
        <p:sp>
          <p:nvSpPr>
            <p:cNvPr id="118" name="Google Shape;118;p1"/>
            <p:cNvSpPr/>
            <p:nvPr/>
          </p:nvSpPr>
          <p:spPr>
            <a:xfrm>
              <a:off x="4924175" y="3441525"/>
              <a:ext cx="3447300" cy="962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" name="Google Shape;120;p1"/>
          <p:cNvGrpSpPr/>
          <p:nvPr/>
        </p:nvGrpSpPr>
        <p:grpSpPr>
          <a:xfrm>
            <a:off x="6849418" y="1309976"/>
            <a:ext cx="1864832" cy="1637043"/>
            <a:chOff x="1054812" y="1029590"/>
            <a:chExt cx="3436213" cy="3912627"/>
          </a:xfrm>
        </p:grpSpPr>
        <p:sp>
          <p:nvSpPr>
            <p:cNvPr id="121" name="Google Shape;121;p1"/>
            <p:cNvSpPr/>
            <p:nvPr/>
          </p:nvSpPr>
          <p:spPr>
            <a:xfrm>
              <a:off x="1054812" y="1029617"/>
              <a:ext cx="3436200" cy="39126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1054825" y="1029590"/>
              <a:ext cx="3436200" cy="61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1"/>
          <p:cNvSpPr txBox="1"/>
          <p:nvPr/>
        </p:nvSpPr>
        <p:spPr>
          <a:xfrm>
            <a:off x="1008000" y="1384025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rPr>
              <a:t>&lt;/</a:t>
            </a:r>
            <a:endParaRPr sz="36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 txBox="1"/>
          <p:nvPr/>
        </p:nvSpPr>
        <p:spPr>
          <a:xfrm>
            <a:off x="5947500" y="2509875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 txBox="1"/>
          <p:nvPr/>
        </p:nvSpPr>
        <p:spPr>
          <a:xfrm>
            <a:off x="7198457" y="1873600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lang="en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/&gt; </a:t>
            </a:r>
            <a:r>
              <a:rPr lang="en"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endParaRPr sz="36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"/>
          <p:cNvSpPr txBox="1">
            <a:spLocks noGrp="1"/>
          </p:cNvSpPr>
          <p:nvPr>
            <p:ph type="ctrTitle"/>
          </p:nvPr>
        </p:nvSpPr>
        <p:spPr>
          <a:xfrm>
            <a:off x="1789400" y="1309975"/>
            <a:ext cx="4148400" cy="16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dirty="0">
                <a:solidFill>
                  <a:schemeClr val="dk1"/>
                </a:solidFill>
              </a:rPr>
              <a:t>Web Programming Basic – </a:t>
            </a:r>
            <a:r>
              <a:rPr lang="en" dirty="0"/>
              <a:t>Metadata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27" name="Google Shape;127;p1"/>
          <p:cNvSpPr txBox="1">
            <a:spLocks noGrp="1"/>
          </p:cNvSpPr>
          <p:nvPr>
            <p:ph type="subTitle" idx="1"/>
          </p:nvPr>
        </p:nvSpPr>
        <p:spPr>
          <a:xfrm>
            <a:off x="5169200" y="3772200"/>
            <a:ext cx="3043800" cy="5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dirty="0"/>
              <a:t>By Muhamad Firly Ramadan</a:t>
            </a:r>
            <a:endParaRPr dirty="0"/>
          </a:p>
        </p:txBody>
      </p:sp>
      <p:sp>
        <p:nvSpPr>
          <p:cNvPr id="128" name="Google Shape;128;p1"/>
          <p:cNvSpPr txBox="1"/>
          <p:nvPr/>
        </p:nvSpPr>
        <p:spPr>
          <a:xfrm>
            <a:off x="5361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Pitch Deck</a:t>
            </a:r>
            <a:endParaRPr sz="1000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9" name="Google Shape;129;p1"/>
          <p:cNvSpPr txBox="1"/>
          <p:nvPr/>
        </p:nvSpPr>
        <p:spPr>
          <a:xfrm>
            <a:off x="37303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20xx</a:t>
            </a:r>
            <a:endParaRPr sz="1000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 txBox="1">
            <a:spLocks noGrp="1"/>
          </p:cNvSpPr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>
                <a:solidFill>
                  <a:schemeClr val="accent2"/>
                </a:solidFill>
              </a:rPr>
              <a:t>&lt;/ </a:t>
            </a:r>
            <a:r>
              <a:rPr lang="en" dirty="0">
                <a:solidFill>
                  <a:schemeClr val="tx1"/>
                </a:solidFill>
              </a:rPr>
              <a:t>Description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37" name="Google Shape;237;p9"/>
          <p:cNvSpPr txBox="1"/>
          <p:nvPr/>
        </p:nvSpPr>
        <p:spPr>
          <a:xfrm>
            <a:off x="1016001" y="1301750"/>
            <a:ext cx="740798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Description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atau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deskripsi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digunakan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untuk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memberikan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deskripsi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pada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sebuah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halaman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website. </a:t>
            </a:r>
            <a:r>
              <a:rPr lang="en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7371800" y="3930346"/>
            <a:ext cx="1268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rPr>
              <a:t>&lt;</a:t>
            </a:r>
            <a:r>
              <a:rPr lang="en" sz="36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/</a:t>
            </a:r>
            <a:r>
              <a:rPr lang="en"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&gt;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0DD7DB5D-EDFF-5ACC-5118-A182ABF6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5538" y="2689322"/>
            <a:ext cx="3593788" cy="1025428"/>
          </a:xfrm>
          <a:prstGeom prst="rect">
            <a:avLst/>
          </a:prstGeom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8BA5933D-7ADC-6083-FCAD-D71E4D350D7D}"/>
              </a:ext>
            </a:extLst>
          </p:cNvPr>
          <p:cNvSpPr txBox="1"/>
          <p:nvPr/>
        </p:nvSpPr>
        <p:spPr>
          <a:xfrm>
            <a:off x="1016001" y="2297122"/>
            <a:ext cx="1390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Penggunaan</a:t>
            </a:r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lang="en-ID" dirty="0"/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810E61DA-331E-6FD1-1229-DD28413E90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903161" y="2689322"/>
            <a:ext cx="2974707" cy="1025428"/>
          </a:xfrm>
          <a:prstGeom prst="rect">
            <a:avLst/>
          </a:prstGeom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CE1F21D8-2254-9FEE-DADC-143A1C881ACD}"/>
              </a:ext>
            </a:extLst>
          </p:cNvPr>
          <p:cNvSpPr txBox="1"/>
          <p:nvPr/>
        </p:nvSpPr>
        <p:spPr>
          <a:xfrm>
            <a:off x="4851401" y="2287784"/>
            <a:ext cx="1390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Hasil: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79420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 txBox="1">
            <a:spLocks noGrp="1"/>
          </p:cNvSpPr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>
                <a:solidFill>
                  <a:schemeClr val="accent2"/>
                </a:solidFill>
              </a:rPr>
              <a:t>&lt;/</a:t>
            </a:r>
            <a:r>
              <a:rPr lang="en" dirty="0">
                <a:solidFill>
                  <a:srgbClr val="5CE51D"/>
                </a:solidFill>
              </a:rPr>
              <a:t> </a:t>
            </a:r>
            <a:r>
              <a:rPr lang="en" dirty="0">
                <a:solidFill>
                  <a:schemeClr val="tx1"/>
                </a:solidFill>
              </a:rPr>
              <a:t>Icon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37" name="Google Shape;237;p9"/>
          <p:cNvSpPr txBox="1"/>
          <p:nvPr/>
        </p:nvSpPr>
        <p:spPr>
          <a:xfrm>
            <a:off x="1016001" y="1301750"/>
            <a:ext cx="762389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Icon metadata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berfungsi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untuk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menambahkan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custom icon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terhadap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halaman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suatu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website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 </a:t>
            </a:r>
            <a:r>
              <a:rPr lang="en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7371800" y="3930346"/>
            <a:ext cx="1268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rPr>
              <a:t>&lt;</a:t>
            </a:r>
            <a:r>
              <a:rPr lang="en" sz="36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/</a:t>
            </a:r>
            <a:r>
              <a:rPr lang="en"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&gt;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0DD7DB5D-EDFF-5ACC-5118-A182ABF6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7082" y="2470060"/>
            <a:ext cx="2948011" cy="1803490"/>
          </a:xfrm>
          <a:prstGeom prst="rect">
            <a:avLst/>
          </a:prstGeom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8BA5933D-7ADC-6083-FCAD-D71E4D350D7D}"/>
              </a:ext>
            </a:extLst>
          </p:cNvPr>
          <p:cNvSpPr txBox="1"/>
          <p:nvPr/>
        </p:nvSpPr>
        <p:spPr>
          <a:xfrm>
            <a:off x="1016001" y="2068522"/>
            <a:ext cx="1390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Penggunaan</a:t>
            </a:r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lang="en-ID" dirty="0"/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810E61DA-331E-6FD1-1229-DD28413E90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342994" y="2470060"/>
            <a:ext cx="2950934" cy="472481"/>
          </a:xfrm>
          <a:prstGeom prst="rect">
            <a:avLst/>
          </a:prstGeom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CE1F21D8-2254-9FEE-DADC-143A1C881ACD}"/>
              </a:ext>
            </a:extLst>
          </p:cNvPr>
          <p:cNvSpPr txBox="1"/>
          <p:nvPr/>
        </p:nvSpPr>
        <p:spPr>
          <a:xfrm>
            <a:off x="4230962" y="2068522"/>
            <a:ext cx="1390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Hasil:</a:t>
            </a:r>
            <a:endParaRPr lang="en-ID" dirty="0"/>
          </a:p>
        </p:txBody>
      </p:sp>
      <p:sp>
        <p:nvSpPr>
          <p:cNvPr id="9" name="Kotak Teks 8">
            <a:extLst>
              <a:ext uri="{FF2B5EF4-FFF2-40B4-BE49-F238E27FC236}">
                <a16:creationId xmlns:a16="http://schemas.microsoft.com/office/drawing/2014/main" id="{0868843A-5F06-83BB-1A2A-CCB5A2718DCC}"/>
              </a:ext>
            </a:extLst>
          </p:cNvPr>
          <p:cNvSpPr txBox="1"/>
          <p:nvPr/>
        </p:nvSpPr>
        <p:spPr>
          <a:xfrm>
            <a:off x="4230961" y="3036302"/>
            <a:ext cx="24828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Hasil Search Engine:</a:t>
            </a:r>
            <a:endParaRPr lang="en-ID" dirty="0"/>
          </a:p>
        </p:txBody>
      </p:sp>
      <p:pic>
        <p:nvPicPr>
          <p:cNvPr id="10" name="Gambar 9">
            <a:extLst>
              <a:ext uri="{FF2B5EF4-FFF2-40B4-BE49-F238E27FC236}">
                <a16:creationId xmlns:a16="http://schemas.microsoft.com/office/drawing/2014/main" id="{7B4CA126-2268-A09B-6979-A7CE02B346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06" b="1506"/>
          <a:stretch/>
        </p:blipFill>
        <p:spPr>
          <a:xfrm>
            <a:off x="4328622" y="3403600"/>
            <a:ext cx="2974707" cy="8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70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 txBox="1">
            <a:spLocks noGrp="1"/>
          </p:cNvSpPr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>
                <a:solidFill>
                  <a:schemeClr val="accent2"/>
                </a:solidFill>
              </a:rPr>
              <a:t>&lt;/ </a:t>
            </a:r>
            <a:r>
              <a:rPr lang="en" dirty="0">
                <a:solidFill>
                  <a:schemeClr val="tx1"/>
                </a:solidFill>
              </a:rPr>
              <a:t>Canonical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37" name="Google Shape;237;p9"/>
          <p:cNvSpPr txBox="1"/>
          <p:nvPr/>
        </p:nvSpPr>
        <p:spPr>
          <a:xfrm>
            <a:off x="1016001" y="1210306"/>
            <a:ext cx="762389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C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ano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nical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digunakan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untuk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mengidentifikasi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URL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asli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dari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sebuah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halaman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website,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Ini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berguna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untuk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menghindari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duplikasi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indeks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pada search engine.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7371800" y="3930346"/>
            <a:ext cx="1268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rPr>
              <a:t>&lt;</a:t>
            </a:r>
            <a:r>
              <a:rPr lang="en" sz="36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/</a:t>
            </a:r>
            <a:r>
              <a:rPr lang="en"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&gt;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0DD7DB5D-EDFF-5ACC-5118-A182ABF6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0626" y="2750850"/>
            <a:ext cx="4422040" cy="1440150"/>
          </a:xfrm>
          <a:prstGeom prst="rect">
            <a:avLst/>
          </a:prstGeom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8BA5933D-7ADC-6083-FCAD-D71E4D350D7D}"/>
              </a:ext>
            </a:extLst>
          </p:cNvPr>
          <p:cNvSpPr txBox="1"/>
          <p:nvPr/>
        </p:nvSpPr>
        <p:spPr>
          <a:xfrm>
            <a:off x="1016001" y="2312073"/>
            <a:ext cx="1390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Penggunaan</a:t>
            </a:r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88769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 txBox="1">
            <a:spLocks noGrp="1"/>
          </p:cNvSpPr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>
                <a:solidFill>
                  <a:schemeClr val="accent2"/>
                </a:solidFill>
              </a:rPr>
              <a:t>&lt;/ </a:t>
            </a:r>
            <a:r>
              <a:rPr lang="en" dirty="0">
                <a:solidFill>
                  <a:schemeClr val="tx1"/>
                </a:solidFill>
              </a:rPr>
              <a:t>Robots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37" name="Google Shape;237;p9"/>
          <p:cNvSpPr txBox="1"/>
          <p:nvPr/>
        </p:nvSpPr>
        <p:spPr>
          <a:xfrm>
            <a:off x="1016001" y="1210306"/>
            <a:ext cx="762389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obots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berfungsi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untuk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menginstruksikan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crawler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dari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search engine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tentang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cara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menangani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halaman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web.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7371800" y="3930346"/>
            <a:ext cx="1268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rPr>
              <a:t>&lt;</a:t>
            </a:r>
            <a:r>
              <a:rPr lang="en" sz="36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/</a:t>
            </a:r>
            <a:r>
              <a:rPr lang="en"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&gt;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0DD7DB5D-EDFF-5ACC-5118-A182ABF6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7601" y="2501243"/>
            <a:ext cx="3449362" cy="1264307"/>
          </a:xfrm>
          <a:prstGeom prst="rect">
            <a:avLst/>
          </a:prstGeom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8BA5933D-7ADC-6083-FCAD-D71E4D350D7D}"/>
              </a:ext>
            </a:extLst>
          </p:cNvPr>
          <p:cNvSpPr txBox="1"/>
          <p:nvPr/>
        </p:nvSpPr>
        <p:spPr>
          <a:xfrm>
            <a:off x="1016001" y="2068522"/>
            <a:ext cx="1390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Penggunaan</a:t>
            </a:r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76933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 txBox="1">
            <a:spLocks noGrp="1"/>
          </p:cNvSpPr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>
                <a:solidFill>
                  <a:schemeClr val="accent2"/>
                </a:solidFill>
              </a:rPr>
              <a:t>&lt;/ </a:t>
            </a:r>
            <a:r>
              <a:rPr lang="en" dirty="0">
                <a:solidFill>
                  <a:schemeClr val="tx1"/>
                </a:solidFill>
              </a:rPr>
              <a:t>Viewport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37" name="Google Shape;237;p9"/>
          <p:cNvSpPr txBox="1"/>
          <p:nvPr/>
        </p:nvSpPr>
        <p:spPr>
          <a:xfrm>
            <a:off x="1016001" y="1210306"/>
            <a:ext cx="762389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V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iewport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berfungsi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agar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konten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pada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halaman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website di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tampilkan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dengan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benar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di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berbagai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perangkat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atau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devices.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7371800" y="3930346"/>
            <a:ext cx="1268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rPr>
              <a:t>&lt;</a:t>
            </a:r>
            <a:r>
              <a:rPr lang="en" sz="36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/</a:t>
            </a:r>
            <a:r>
              <a:rPr lang="en"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&gt;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0DD7DB5D-EDFF-5ACC-5118-A182ABF6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09938" y="2735345"/>
            <a:ext cx="3762843" cy="986272"/>
          </a:xfrm>
          <a:prstGeom prst="rect">
            <a:avLst/>
          </a:prstGeom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8BA5933D-7ADC-6083-FCAD-D71E4D350D7D}"/>
              </a:ext>
            </a:extLst>
          </p:cNvPr>
          <p:cNvSpPr txBox="1"/>
          <p:nvPr/>
        </p:nvSpPr>
        <p:spPr>
          <a:xfrm>
            <a:off x="1016001" y="2312073"/>
            <a:ext cx="1390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Penggunaan</a:t>
            </a:r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lang="en-ID" dirty="0"/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03670374-03AE-040B-4F6C-88734A4D1E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03881" y="2735345"/>
            <a:ext cx="3282116" cy="986272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EA2939EA-5A1D-2D0A-AC56-FC14986A7B77}"/>
              </a:ext>
            </a:extLst>
          </p:cNvPr>
          <p:cNvSpPr txBox="1"/>
          <p:nvPr/>
        </p:nvSpPr>
        <p:spPr>
          <a:xfrm>
            <a:off x="4872781" y="2312073"/>
            <a:ext cx="1390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IOS: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20420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 txBox="1">
            <a:spLocks noGrp="1"/>
          </p:cNvSpPr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>
                <a:solidFill>
                  <a:schemeClr val="accent2"/>
                </a:solidFill>
              </a:rPr>
              <a:t>&lt;/ </a:t>
            </a:r>
            <a:r>
              <a:rPr lang="en" dirty="0">
                <a:solidFill>
                  <a:schemeClr val="tx1"/>
                </a:solidFill>
              </a:rPr>
              <a:t>Refresh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37" name="Google Shape;237;p9"/>
          <p:cNvSpPr txBox="1"/>
          <p:nvPr/>
        </p:nvSpPr>
        <p:spPr>
          <a:xfrm>
            <a:off x="1016001" y="1210306"/>
            <a:ext cx="762389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Refresh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berfungsi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untuk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mengalihkan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halaman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 website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ke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halaman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 website lain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dalam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kurun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waktu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tertentu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setelah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halaman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 web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terbuka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 di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dalam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 browser.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7371800" y="3930346"/>
            <a:ext cx="1268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rPr>
              <a:t>&lt;</a:t>
            </a:r>
            <a:r>
              <a:rPr lang="en" sz="36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/</a:t>
            </a:r>
            <a:r>
              <a:rPr lang="en"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&gt;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0DD7DB5D-EDFF-5ACC-5118-A182ABF6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21215" y="2741178"/>
            <a:ext cx="3614349" cy="1589522"/>
          </a:xfrm>
          <a:prstGeom prst="rect">
            <a:avLst/>
          </a:prstGeom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8BA5933D-7ADC-6083-FCAD-D71E4D350D7D}"/>
              </a:ext>
            </a:extLst>
          </p:cNvPr>
          <p:cNvSpPr txBox="1"/>
          <p:nvPr/>
        </p:nvSpPr>
        <p:spPr>
          <a:xfrm>
            <a:off x="1016001" y="2312073"/>
            <a:ext cx="1390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Penggunaan</a:t>
            </a:r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10043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 txBox="1">
            <a:spLocks noGrp="1"/>
          </p:cNvSpPr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>
                <a:solidFill>
                  <a:schemeClr val="accent2"/>
                </a:solidFill>
              </a:rPr>
              <a:t>&lt;/ </a:t>
            </a:r>
            <a:r>
              <a:rPr lang="en" dirty="0">
                <a:solidFill>
                  <a:schemeClr val="tx1"/>
                </a:solidFill>
              </a:rPr>
              <a:t>Charset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37" name="Google Shape;237;p9"/>
          <p:cNvSpPr txBox="1"/>
          <p:nvPr/>
        </p:nvSpPr>
        <p:spPr>
          <a:xfrm>
            <a:off x="1016001" y="1210306"/>
            <a:ext cx="762389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Charset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berfungsi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untuk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memberikan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informasi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secara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spefisik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tentang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 encoding yang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dipakai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 oleh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sebuah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halaman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 website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kepada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 web browser.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7371800" y="3930346"/>
            <a:ext cx="1268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rPr>
              <a:t>&lt;</a:t>
            </a:r>
            <a:r>
              <a:rPr lang="en" sz="36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/</a:t>
            </a:r>
            <a:r>
              <a:rPr lang="en"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&gt;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0DD7DB5D-EDFF-5ACC-5118-A182ABF6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9714" y="2728478"/>
            <a:ext cx="2868050" cy="1589522"/>
          </a:xfrm>
          <a:prstGeom prst="rect">
            <a:avLst/>
          </a:prstGeom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8BA5933D-7ADC-6083-FCAD-D71E4D350D7D}"/>
              </a:ext>
            </a:extLst>
          </p:cNvPr>
          <p:cNvSpPr txBox="1"/>
          <p:nvPr/>
        </p:nvSpPr>
        <p:spPr>
          <a:xfrm>
            <a:off x="1016001" y="2312073"/>
            <a:ext cx="1390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Penggunaan</a:t>
            </a:r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77108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 txBox="1">
            <a:spLocks noGrp="1"/>
          </p:cNvSpPr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>
                <a:solidFill>
                  <a:schemeClr val="accent2"/>
                </a:solidFill>
              </a:rPr>
              <a:t>&lt;/ </a:t>
            </a:r>
            <a:r>
              <a:rPr lang="en" dirty="0">
                <a:solidFill>
                  <a:schemeClr val="tx1"/>
                </a:solidFill>
              </a:rPr>
              <a:t>Theme Color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37" name="Google Shape;237;p9"/>
          <p:cNvSpPr txBox="1"/>
          <p:nvPr/>
        </p:nvSpPr>
        <p:spPr>
          <a:xfrm>
            <a:off x="1016001" y="1210306"/>
            <a:ext cx="762389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Theme Color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memungkinkan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kita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untuk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mendefinisikan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custom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warna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pada address bar web browser di handphone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atau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mobile device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cs typeface="Arial"/>
                <a:sym typeface="Source Code Pro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7371800" y="3930346"/>
            <a:ext cx="1268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rPr>
              <a:t>&lt;</a:t>
            </a:r>
            <a:r>
              <a:rPr lang="en" sz="36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/</a:t>
            </a:r>
            <a:r>
              <a:rPr lang="en"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&gt;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0DD7DB5D-EDFF-5ACC-5118-A182ABF6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19713" y="2684308"/>
            <a:ext cx="3345343" cy="1246038"/>
          </a:xfrm>
          <a:prstGeom prst="rect">
            <a:avLst/>
          </a:prstGeom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8BA5933D-7ADC-6083-FCAD-D71E4D350D7D}"/>
              </a:ext>
            </a:extLst>
          </p:cNvPr>
          <p:cNvSpPr txBox="1"/>
          <p:nvPr/>
        </p:nvSpPr>
        <p:spPr>
          <a:xfrm>
            <a:off x="1016001" y="2312073"/>
            <a:ext cx="1390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Penggunaan</a:t>
            </a:r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lang="en-ID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5925E58-2159-C43A-DF2E-2BFAC1843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436" y="2364696"/>
            <a:ext cx="993915" cy="2019300"/>
          </a:xfrm>
          <a:prstGeom prst="rect">
            <a:avLst/>
          </a:prstGeo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70A0070E-2125-BA38-4799-C78EDF3CD5A9}"/>
              </a:ext>
            </a:extLst>
          </p:cNvPr>
          <p:cNvSpPr txBox="1"/>
          <p:nvPr/>
        </p:nvSpPr>
        <p:spPr>
          <a:xfrm>
            <a:off x="4755020" y="2307884"/>
            <a:ext cx="1390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Hasil: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94945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8"/>
          <p:cNvGrpSpPr/>
          <p:nvPr/>
        </p:nvGrpSpPr>
        <p:grpSpPr>
          <a:xfrm>
            <a:off x="791575" y="726625"/>
            <a:ext cx="6578100" cy="3438300"/>
            <a:chOff x="772525" y="726625"/>
            <a:chExt cx="6578100" cy="3438300"/>
          </a:xfrm>
        </p:grpSpPr>
        <p:sp>
          <p:nvSpPr>
            <p:cNvPr id="218" name="Google Shape;218;p8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220;p8"/>
          <p:cNvGrpSpPr/>
          <p:nvPr/>
        </p:nvGrpSpPr>
        <p:grpSpPr>
          <a:xfrm>
            <a:off x="3993600" y="3441475"/>
            <a:ext cx="2119748" cy="1127400"/>
            <a:chOff x="4924170" y="3441525"/>
            <a:chExt cx="3447305" cy="1127400"/>
          </a:xfrm>
        </p:grpSpPr>
        <p:sp>
          <p:nvSpPr>
            <p:cNvPr id="221" name="Google Shape;221;p8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8"/>
          <p:cNvGrpSpPr/>
          <p:nvPr/>
        </p:nvGrpSpPr>
        <p:grpSpPr>
          <a:xfrm>
            <a:off x="5422275" y="1302375"/>
            <a:ext cx="2560700" cy="1952840"/>
            <a:chOff x="-227375" y="1029588"/>
            <a:chExt cx="4718446" cy="4667400"/>
          </a:xfrm>
        </p:grpSpPr>
        <p:sp>
          <p:nvSpPr>
            <p:cNvPr id="224" name="Google Shape;224;p8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p8"/>
          <p:cNvSpPr txBox="1">
            <a:spLocks noGrp="1"/>
          </p:cNvSpPr>
          <p:nvPr>
            <p:ph type="title"/>
          </p:nvPr>
        </p:nvSpPr>
        <p:spPr>
          <a:xfrm>
            <a:off x="1045150" y="1866000"/>
            <a:ext cx="398405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Open graph Social Share</a:t>
            </a:r>
            <a:endParaRPr dirty="0"/>
          </a:p>
        </p:txBody>
      </p:sp>
      <p:sp>
        <p:nvSpPr>
          <p:cNvPr id="227" name="Google Shape;227;p8"/>
          <p:cNvSpPr txBox="1">
            <a:spLocks noGrp="1"/>
          </p:cNvSpPr>
          <p:nvPr>
            <p:ph type="title" idx="2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28" name="Google Shape;228;p8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8"/>
          <p:cNvSpPr txBox="1"/>
          <p:nvPr/>
        </p:nvSpPr>
        <p:spPr>
          <a:xfrm>
            <a:off x="5361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Pitch Deck</a:t>
            </a:r>
            <a:endParaRPr sz="1000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0" name="Google Shape;230;p8"/>
          <p:cNvSpPr txBox="1"/>
          <p:nvPr/>
        </p:nvSpPr>
        <p:spPr>
          <a:xfrm>
            <a:off x="37303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20xx</a:t>
            </a:r>
            <a:endParaRPr sz="1000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1" name="Google Shape;231;p8"/>
          <p:cNvSpPr txBox="1"/>
          <p:nvPr/>
        </p:nvSpPr>
        <p:spPr>
          <a:xfrm>
            <a:off x="44450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lang="en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/&gt; </a:t>
            </a:r>
            <a:r>
              <a:rPr lang="en"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endParaRPr sz="36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7146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 txBox="1">
            <a:spLocks noGrp="1"/>
          </p:cNvSpPr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>
                <a:solidFill>
                  <a:schemeClr val="accent2"/>
                </a:solidFill>
              </a:rPr>
              <a:t>&lt;/</a:t>
            </a:r>
            <a:r>
              <a:rPr lang="en" dirty="0">
                <a:solidFill>
                  <a:schemeClr val="lt2"/>
                </a:solidFill>
              </a:rPr>
              <a:t> </a:t>
            </a:r>
            <a:r>
              <a:rPr lang="en" dirty="0"/>
              <a:t>What’s open graph</a:t>
            </a:r>
            <a:r>
              <a:rPr lang="en" dirty="0">
                <a:solidFill>
                  <a:schemeClr val="dk1"/>
                </a:solidFill>
              </a:rPr>
              <a:t>?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95" name="Google Shape;195;p6"/>
          <p:cNvSpPr txBox="1"/>
          <p:nvPr/>
        </p:nvSpPr>
        <p:spPr>
          <a:xfrm>
            <a:off x="3994605" y="1934672"/>
            <a:ext cx="487317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Open graph berguna untuk memberikan informasi mengenai halaman website ketika di bagikan melalui sosial media seperti Facebook, Instagram, Whatsapp, X dan lain-lain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6"/>
          <p:cNvSpPr txBox="1"/>
          <p:nvPr/>
        </p:nvSpPr>
        <p:spPr>
          <a:xfrm>
            <a:off x="7371800" y="3930346"/>
            <a:ext cx="1268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rPr>
              <a:t>&lt;</a:t>
            </a:r>
            <a:r>
              <a:rPr lang="en" sz="36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/</a:t>
            </a:r>
            <a:r>
              <a:rPr lang="en"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&gt;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ambar 10">
            <a:extLst>
              <a:ext uri="{FF2B5EF4-FFF2-40B4-BE49-F238E27FC236}">
                <a16:creationId xmlns:a16="http://schemas.microsoft.com/office/drawing/2014/main" id="{0E3B7CF1-D5FF-07EE-AB19-249E25CAF2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1911" y="1356430"/>
            <a:ext cx="2910770" cy="291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5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"/>
          <p:cNvSpPr txBox="1">
            <a:spLocks noGrp="1"/>
          </p:cNvSpPr>
          <p:nvPr>
            <p:ph type="title" idx="2"/>
          </p:nvPr>
        </p:nvSpPr>
        <p:spPr>
          <a:xfrm>
            <a:off x="1113997" y="1269525"/>
            <a:ext cx="12987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{01</a:t>
            </a:r>
            <a:r>
              <a:rPr lang="en">
                <a:solidFill>
                  <a:schemeClr val="accent2"/>
                </a:solidFill>
              </a:rPr>
              <a:t>}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5" name="Google Shape;135;p2"/>
          <p:cNvSpPr txBox="1">
            <a:spLocks noGrp="1"/>
          </p:cNvSpPr>
          <p:nvPr>
            <p:ph type="ctrTitle" idx="3"/>
          </p:nvPr>
        </p:nvSpPr>
        <p:spPr>
          <a:xfrm>
            <a:off x="1114008" y="2892814"/>
            <a:ext cx="3565942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What is meta tag?</a:t>
            </a:r>
            <a:endParaRPr dirty="0"/>
          </a:p>
        </p:txBody>
      </p:sp>
      <p:sp>
        <p:nvSpPr>
          <p:cNvPr id="136" name="Google Shape;136;p2"/>
          <p:cNvSpPr txBox="1">
            <a:spLocks noGrp="1"/>
          </p:cNvSpPr>
          <p:nvPr>
            <p:ph type="title" idx="4"/>
          </p:nvPr>
        </p:nvSpPr>
        <p:spPr>
          <a:xfrm>
            <a:off x="1113997" y="2283824"/>
            <a:ext cx="1298700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{02}</a:t>
            </a:r>
            <a:endParaRPr/>
          </a:p>
        </p:txBody>
      </p:sp>
      <p:sp>
        <p:nvSpPr>
          <p:cNvPr id="137" name="Google Shape;137;p2"/>
          <p:cNvSpPr txBox="1">
            <a:spLocks noGrp="1"/>
          </p:cNvSpPr>
          <p:nvPr>
            <p:ph type="ctrTitle" idx="5"/>
          </p:nvPr>
        </p:nvSpPr>
        <p:spPr>
          <a:xfrm>
            <a:off x="1114107" y="3908761"/>
            <a:ext cx="385189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Basic html meta tag</a:t>
            </a:r>
            <a:endParaRPr dirty="0"/>
          </a:p>
        </p:txBody>
      </p:sp>
      <p:sp>
        <p:nvSpPr>
          <p:cNvPr id="138" name="Google Shape;138;p2"/>
          <p:cNvSpPr txBox="1">
            <a:spLocks noGrp="1"/>
          </p:cNvSpPr>
          <p:nvPr>
            <p:ph type="title" idx="6"/>
          </p:nvPr>
        </p:nvSpPr>
        <p:spPr>
          <a:xfrm>
            <a:off x="1113998" y="3298125"/>
            <a:ext cx="1298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{03}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39" name="Google Shape;139;p2"/>
          <p:cNvSpPr txBox="1">
            <a:spLocks noGrp="1"/>
          </p:cNvSpPr>
          <p:nvPr>
            <p:ph type="title" idx="7"/>
          </p:nvPr>
        </p:nvSpPr>
        <p:spPr>
          <a:xfrm>
            <a:off x="4965997" y="1270125"/>
            <a:ext cx="1298700" cy="6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dk1"/>
                </a:solidFill>
              </a:rPr>
              <a:t>{</a:t>
            </a:r>
            <a:r>
              <a:rPr lang="en"/>
              <a:t>04}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40" name="Google Shape;140;p2"/>
          <p:cNvSpPr txBox="1">
            <a:spLocks noGrp="1"/>
          </p:cNvSpPr>
          <p:nvPr>
            <p:ph type="ctrTitle" idx="8"/>
          </p:nvPr>
        </p:nvSpPr>
        <p:spPr>
          <a:xfrm>
            <a:off x="4966006" y="1942561"/>
            <a:ext cx="3708094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dirty="0"/>
              <a:t>Open graph social sharing</a:t>
            </a:r>
            <a:endParaRPr dirty="0"/>
          </a:p>
        </p:txBody>
      </p:sp>
      <p:sp>
        <p:nvSpPr>
          <p:cNvPr id="141" name="Google Shape;141;p2"/>
          <p:cNvSpPr txBox="1">
            <a:spLocks noGrp="1"/>
          </p:cNvSpPr>
          <p:nvPr>
            <p:ph type="title" idx="9"/>
          </p:nvPr>
        </p:nvSpPr>
        <p:spPr>
          <a:xfrm>
            <a:off x="719988" y="4591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>
                <a:solidFill>
                  <a:schemeClr val="accent2"/>
                </a:solidFill>
              </a:rPr>
              <a:t>&lt;/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2" name="Google Shape;142;p2"/>
          <p:cNvSpPr txBox="1">
            <a:spLocks noGrp="1"/>
          </p:cNvSpPr>
          <p:nvPr>
            <p:ph type="ctrTitle"/>
          </p:nvPr>
        </p:nvSpPr>
        <p:spPr>
          <a:xfrm>
            <a:off x="1114016" y="1879714"/>
            <a:ext cx="30651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" dirty="0"/>
              <a:t>What is metadata?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 txBox="1">
            <a:spLocks noGrp="1"/>
          </p:cNvSpPr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>
                <a:solidFill>
                  <a:schemeClr val="accent2"/>
                </a:solidFill>
              </a:rPr>
              <a:t>&lt;/ </a:t>
            </a:r>
            <a:r>
              <a:rPr lang="en" dirty="0">
                <a:solidFill>
                  <a:schemeClr val="tx1"/>
                </a:solidFill>
              </a:rPr>
              <a:t>Open Graph Usage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37" name="Google Shape;237;p9"/>
          <p:cNvSpPr txBox="1"/>
          <p:nvPr/>
        </p:nvSpPr>
        <p:spPr>
          <a:xfrm>
            <a:off x="1016001" y="1210306"/>
            <a:ext cx="762389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Berikut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adalah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kode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untuk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mengkonfigurasi</a:t>
            </a:r>
            <a:r>
              <a:rPr lang="en-US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 social open graph: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7371800" y="3930346"/>
            <a:ext cx="1268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rPr>
              <a:t>&lt;</a:t>
            </a:r>
            <a:r>
              <a:rPr lang="en" sz="36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/</a:t>
            </a:r>
            <a:r>
              <a:rPr lang="en"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&gt;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0DD7DB5D-EDFF-5ACC-5118-A182ABF6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30923" y="1948730"/>
            <a:ext cx="5880712" cy="249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36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9"/>
          <p:cNvSpPr txBox="1"/>
          <p:nvPr/>
        </p:nvSpPr>
        <p:spPr>
          <a:xfrm>
            <a:off x="7371800" y="3930346"/>
            <a:ext cx="1268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rPr>
              <a:t>&lt;</a:t>
            </a:r>
            <a:r>
              <a:rPr lang="en" sz="36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/</a:t>
            </a:r>
            <a:r>
              <a:rPr lang="en"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&gt;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9"/>
          <p:cNvSpPr txBox="1"/>
          <p:nvPr/>
        </p:nvSpPr>
        <p:spPr>
          <a:xfrm>
            <a:off x="719988" y="699554"/>
            <a:ext cx="7560412" cy="3503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  <a:latin typeface="Quantico"/>
                <a:sym typeface="Quantico"/>
              </a:rPr>
              <a:t>Title</a:t>
            </a:r>
            <a:endParaRPr dirty="0"/>
          </a:p>
          <a:p>
            <a:pPr marL="457200" marR="0" lvl="0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</a:pPr>
            <a:r>
              <a:rPr lang="en" sz="1600" dirty="0">
                <a:solidFill>
                  <a:schemeClr val="dk1"/>
                </a:solidFill>
                <a:latin typeface="Source Code Pro"/>
                <a:ea typeface="Source Code Pro"/>
                <a:sym typeface="Source Code Pro"/>
              </a:rPr>
              <a:t>Digunakan untuk memberikan informasi judul website.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  <a:latin typeface="Quantico"/>
                <a:sym typeface="Quantico"/>
              </a:rPr>
              <a:t>Description</a:t>
            </a:r>
            <a:endParaRPr dirty="0"/>
          </a:p>
          <a:p>
            <a:pPr marL="457200" marR="0" lvl="0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</a:pPr>
            <a:r>
              <a:rPr lang="en-ID" sz="1600" dirty="0">
                <a:solidFill>
                  <a:schemeClr val="dk1"/>
                </a:solidFill>
                <a:latin typeface="Source Code Pro"/>
                <a:ea typeface="Source Code Pro"/>
                <a:sym typeface="Source Code Pro"/>
              </a:rPr>
              <a:t>D</a:t>
            </a:r>
            <a:r>
              <a:rPr lang="en" sz="1600" dirty="0">
                <a:solidFill>
                  <a:schemeClr val="dk1"/>
                </a:solidFill>
                <a:latin typeface="Source Code Pro"/>
                <a:ea typeface="Source Code Pro"/>
                <a:sym typeface="Source Code Pro"/>
              </a:rPr>
              <a:t>igunakan untuk memberikan informasi deskripsi website.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>
                <a:solidFill>
                  <a:schemeClr val="dk1"/>
                </a:solidFill>
                <a:latin typeface="Quantico"/>
                <a:sym typeface="Quantico"/>
              </a:rPr>
              <a:t>Image</a:t>
            </a:r>
            <a:endParaRPr dirty="0"/>
          </a:p>
          <a:p>
            <a:pPr marL="457200" marR="0" lvl="0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</a:pPr>
            <a:r>
              <a:rPr lang="en" sz="1600" dirty="0">
                <a:solidFill>
                  <a:schemeClr val="dk1"/>
                </a:solidFill>
                <a:latin typeface="Source Code Pro"/>
                <a:ea typeface="Source Code Pro"/>
                <a:sym typeface="Source Code Pro"/>
              </a:rPr>
              <a:t>Digunakan untuk memberikan informasi thumbnail terkait halaman website.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800" dirty="0" err="1">
                <a:solidFill>
                  <a:schemeClr val="dk1"/>
                </a:solidFill>
                <a:latin typeface="Quantico"/>
                <a:sym typeface="Quantico"/>
              </a:rPr>
              <a:t>Url</a:t>
            </a:r>
            <a:endParaRPr lang="en-ID" dirty="0"/>
          </a:p>
          <a:p>
            <a:pPr marL="457200" marR="0" lvl="0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</a:pPr>
            <a:r>
              <a:rPr lang="en-ID" dirty="0">
                <a:solidFill>
                  <a:schemeClr val="dk1"/>
                </a:solidFill>
                <a:latin typeface="Source Code Pro"/>
                <a:ea typeface="Source Code Pro"/>
                <a:sym typeface="Source Code Pro"/>
              </a:rPr>
              <a:t>Sama </a:t>
            </a:r>
            <a:r>
              <a:rPr lang="en-ID" dirty="0" err="1">
                <a:solidFill>
                  <a:schemeClr val="dk1"/>
                </a:solidFill>
                <a:latin typeface="Source Code Pro"/>
                <a:ea typeface="Source Code Pro"/>
                <a:sym typeface="Source Code Pro"/>
              </a:rPr>
              <a:t>halnya</a:t>
            </a:r>
            <a:r>
              <a:rPr lang="en-ID" dirty="0">
                <a:solidFill>
                  <a:schemeClr val="dk1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Source Code Pro"/>
                <a:ea typeface="Source Code Pro"/>
                <a:sym typeface="Source Code Pro"/>
              </a:rPr>
              <a:t>seperti</a:t>
            </a:r>
            <a:r>
              <a:rPr lang="en-ID" dirty="0">
                <a:solidFill>
                  <a:schemeClr val="dk1"/>
                </a:solidFill>
                <a:latin typeface="Source Code Pro"/>
                <a:ea typeface="Source Code Pro"/>
                <a:sym typeface="Source Code Pro"/>
              </a:rPr>
              <a:t> canonical, OG </a:t>
            </a:r>
            <a:r>
              <a:rPr lang="en-ID" dirty="0" err="1">
                <a:solidFill>
                  <a:schemeClr val="dk1"/>
                </a:solidFill>
                <a:latin typeface="Source Code Pro"/>
                <a:ea typeface="Source Code Pro"/>
                <a:sym typeface="Source Code Pro"/>
              </a:rPr>
              <a:t>Url</a:t>
            </a:r>
            <a:r>
              <a:rPr lang="en-ID" dirty="0">
                <a:solidFill>
                  <a:schemeClr val="dk1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Source Code Pro"/>
                <a:ea typeface="Source Code Pro"/>
                <a:sym typeface="Source Code Pro"/>
              </a:rPr>
              <a:t>digunakan</a:t>
            </a:r>
            <a:r>
              <a:rPr lang="en-ID" dirty="0">
                <a:solidFill>
                  <a:schemeClr val="dk1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Source Code Pro"/>
                <a:ea typeface="Source Code Pro"/>
                <a:sym typeface="Source Code Pro"/>
              </a:rPr>
              <a:t>untuk</a:t>
            </a:r>
            <a:r>
              <a:rPr lang="en-ID" dirty="0">
                <a:solidFill>
                  <a:schemeClr val="dk1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Source Code Pro"/>
                <a:ea typeface="Source Code Pro"/>
                <a:sym typeface="Source Code Pro"/>
              </a:rPr>
              <a:t>menghindari</a:t>
            </a:r>
            <a:r>
              <a:rPr lang="en-ID" dirty="0">
                <a:solidFill>
                  <a:schemeClr val="dk1"/>
                </a:solidFill>
                <a:latin typeface="Source Code Pro"/>
                <a:ea typeface="Source Code Pro"/>
                <a:sym typeface="Source Code Pro"/>
              </a:rPr>
              <a:t> </a:t>
            </a:r>
            <a:r>
              <a:rPr lang="en-ID" dirty="0" err="1">
                <a:solidFill>
                  <a:schemeClr val="dk1"/>
                </a:solidFill>
                <a:latin typeface="Source Code Pro"/>
                <a:ea typeface="Source Code Pro"/>
                <a:sym typeface="Source Code Pro"/>
              </a:rPr>
              <a:t>duplikasi</a:t>
            </a:r>
            <a:r>
              <a:rPr lang="en-ID" dirty="0">
                <a:solidFill>
                  <a:schemeClr val="dk1"/>
                </a:solidFill>
                <a:latin typeface="Source Code Pro"/>
                <a:ea typeface="Source Code Pro"/>
                <a:sym typeface="Source Code Pro"/>
              </a:rPr>
              <a:t> pada search engine.</a:t>
            </a:r>
            <a:endParaRPr lang="en-ID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 txBox="1">
            <a:spLocks noGrp="1"/>
          </p:cNvSpPr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>
                <a:solidFill>
                  <a:schemeClr val="accent2"/>
                </a:solidFill>
              </a:rPr>
              <a:t>&lt;/ </a:t>
            </a:r>
            <a:r>
              <a:rPr lang="en" dirty="0">
                <a:solidFill>
                  <a:schemeClr val="tx1"/>
                </a:solidFill>
              </a:rPr>
              <a:t>Result on whatsapp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7371800" y="3930346"/>
            <a:ext cx="1268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rPr>
              <a:t>&lt;</a:t>
            </a:r>
            <a:r>
              <a:rPr lang="en" sz="36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/</a:t>
            </a:r>
            <a:r>
              <a:rPr lang="en"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&gt;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8C68FDC6-AB96-250E-CCD9-35C33FD31F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20"/>
          <a:stretch/>
        </p:blipFill>
        <p:spPr>
          <a:xfrm>
            <a:off x="1360017" y="1565653"/>
            <a:ext cx="1770942" cy="2069247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1F4B3D34-4059-E551-DF43-BCC8A1027C22}"/>
              </a:ext>
            </a:extLst>
          </p:cNvPr>
          <p:cNvSpPr txBox="1"/>
          <p:nvPr/>
        </p:nvSpPr>
        <p:spPr>
          <a:xfrm>
            <a:off x="1270000" y="1200823"/>
            <a:ext cx="2133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Dengan</a:t>
            </a:r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4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Opengraph</a:t>
            </a:r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lang="en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036461F3-EFDA-E823-B70A-DF91E64201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194"/>
          <a:stretch/>
        </p:blipFill>
        <p:spPr>
          <a:xfrm>
            <a:off x="4033953" y="1565653"/>
            <a:ext cx="2529890" cy="2069247"/>
          </a:xfrm>
          <a:prstGeom prst="rect">
            <a:avLst/>
          </a:prstGeo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49AFEB6B-FDF6-CBEF-E9D1-D6FDB3DD2BBC}"/>
              </a:ext>
            </a:extLst>
          </p:cNvPr>
          <p:cNvSpPr txBox="1"/>
          <p:nvPr/>
        </p:nvSpPr>
        <p:spPr>
          <a:xfrm>
            <a:off x="3921018" y="1200823"/>
            <a:ext cx="28163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Tidak</a:t>
            </a:r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4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dengan</a:t>
            </a:r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4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Opengraph</a:t>
            </a:r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94799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 txBox="1">
            <a:spLocks noGrp="1"/>
          </p:cNvSpPr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>
                <a:solidFill>
                  <a:schemeClr val="accent2"/>
                </a:solidFill>
              </a:rPr>
              <a:t>&lt;/ </a:t>
            </a:r>
            <a:r>
              <a:rPr lang="en" dirty="0">
                <a:solidFill>
                  <a:schemeClr val="tx1"/>
                </a:solidFill>
              </a:rPr>
              <a:t>Result on instagram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7371800" y="3930346"/>
            <a:ext cx="1268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rPr>
              <a:t>&lt;</a:t>
            </a:r>
            <a:r>
              <a:rPr lang="en" sz="36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/</a:t>
            </a:r>
            <a:r>
              <a:rPr lang="en"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&gt;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8C68FDC6-AB96-250E-CCD9-35C33FD31F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954"/>
          <a:stretch/>
        </p:blipFill>
        <p:spPr>
          <a:xfrm>
            <a:off x="1397000" y="1565654"/>
            <a:ext cx="1727200" cy="2496586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1F4B3D34-4059-E551-DF43-BCC8A1027C22}"/>
              </a:ext>
            </a:extLst>
          </p:cNvPr>
          <p:cNvSpPr txBox="1"/>
          <p:nvPr/>
        </p:nvSpPr>
        <p:spPr>
          <a:xfrm>
            <a:off x="1270000" y="1200823"/>
            <a:ext cx="2133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Dengan</a:t>
            </a:r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4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Opengraph</a:t>
            </a:r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lang="en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036461F3-EFDA-E823-B70A-DF91E64201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499"/>
          <a:stretch/>
        </p:blipFill>
        <p:spPr>
          <a:xfrm>
            <a:off x="4033954" y="1565654"/>
            <a:ext cx="1782646" cy="2515555"/>
          </a:xfrm>
          <a:prstGeom prst="rect">
            <a:avLst/>
          </a:prstGeo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49AFEB6B-FDF6-CBEF-E9D1-D6FDB3DD2BBC}"/>
              </a:ext>
            </a:extLst>
          </p:cNvPr>
          <p:cNvSpPr txBox="1"/>
          <p:nvPr/>
        </p:nvSpPr>
        <p:spPr>
          <a:xfrm>
            <a:off x="3921018" y="1200823"/>
            <a:ext cx="28163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Tidak</a:t>
            </a:r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4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dengan</a:t>
            </a:r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4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Opengraph</a:t>
            </a:r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783992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 txBox="1">
            <a:spLocks noGrp="1"/>
          </p:cNvSpPr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>
                <a:solidFill>
                  <a:schemeClr val="accent2"/>
                </a:solidFill>
              </a:rPr>
              <a:t>&lt;/ </a:t>
            </a:r>
            <a:r>
              <a:rPr lang="en" dirty="0">
                <a:solidFill>
                  <a:schemeClr val="tx1"/>
                </a:solidFill>
              </a:rPr>
              <a:t>Result on telegram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7371800" y="3930346"/>
            <a:ext cx="1268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rPr>
              <a:t>&lt;</a:t>
            </a:r>
            <a:r>
              <a:rPr lang="en" sz="36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/</a:t>
            </a:r>
            <a:r>
              <a:rPr lang="en"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&gt;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ambar 1">
            <a:extLst>
              <a:ext uri="{FF2B5EF4-FFF2-40B4-BE49-F238E27FC236}">
                <a16:creationId xmlns:a16="http://schemas.microsoft.com/office/drawing/2014/main" id="{8C68FDC6-AB96-250E-CCD9-35C33FD31F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443"/>
          <a:stretch/>
        </p:blipFill>
        <p:spPr>
          <a:xfrm>
            <a:off x="1346450" y="1587405"/>
            <a:ext cx="1809499" cy="1630837"/>
          </a:xfrm>
          <a:prstGeom prst="rect">
            <a:avLst/>
          </a:prstGeom>
        </p:spPr>
      </p:pic>
      <p:sp>
        <p:nvSpPr>
          <p:cNvPr id="4" name="Kotak Teks 3">
            <a:extLst>
              <a:ext uri="{FF2B5EF4-FFF2-40B4-BE49-F238E27FC236}">
                <a16:creationId xmlns:a16="http://schemas.microsoft.com/office/drawing/2014/main" id="{1F4B3D34-4059-E551-DF43-BCC8A1027C22}"/>
              </a:ext>
            </a:extLst>
          </p:cNvPr>
          <p:cNvSpPr txBox="1"/>
          <p:nvPr/>
        </p:nvSpPr>
        <p:spPr>
          <a:xfrm>
            <a:off x="1270000" y="1200823"/>
            <a:ext cx="21335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Dengan</a:t>
            </a:r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4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Opengraph</a:t>
            </a:r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lang="en-ID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036461F3-EFDA-E823-B70A-DF91E64201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208"/>
          <a:stretch/>
        </p:blipFill>
        <p:spPr>
          <a:xfrm>
            <a:off x="4033954" y="1587405"/>
            <a:ext cx="1891830" cy="1630837"/>
          </a:xfrm>
          <a:prstGeom prst="rect">
            <a:avLst/>
          </a:prstGeo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49AFEB6B-FDF6-CBEF-E9D1-D6FDB3DD2BBC}"/>
              </a:ext>
            </a:extLst>
          </p:cNvPr>
          <p:cNvSpPr txBox="1"/>
          <p:nvPr/>
        </p:nvSpPr>
        <p:spPr>
          <a:xfrm>
            <a:off x="3921018" y="1200823"/>
            <a:ext cx="28163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Tidak</a:t>
            </a:r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4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dengan</a:t>
            </a:r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4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Opengraph</a:t>
            </a:r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695198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36"/>
          <p:cNvGrpSpPr/>
          <p:nvPr/>
        </p:nvGrpSpPr>
        <p:grpSpPr>
          <a:xfrm>
            <a:off x="6433193" y="1069351"/>
            <a:ext cx="1864832" cy="1637043"/>
            <a:chOff x="1054812" y="1029590"/>
            <a:chExt cx="3436213" cy="3912627"/>
          </a:xfrm>
        </p:grpSpPr>
        <p:sp>
          <p:nvSpPr>
            <p:cNvPr id="547" name="Google Shape;547;p36"/>
            <p:cNvSpPr/>
            <p:nvPr/>
          </p:nvSpPr>
          <p:spPr>
            <a:xfrm>
              <a:off x="1054812" y="1029617"/>
              <a:ext cx="3436200" cy="39126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6"/>
            <p:cNvSpPr/>
            <p:nvPr/>
          </p:nvSpPr>
          <p:spPr>
            <a:xfrm>
              <a:off x="1054825" y="1029590"/>
              <a:ext cx="3436200" cy="61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9" name="Google Shape;549;p36"/>
          <p:cNvSpPr txBox="1"/>
          <p:nvPr/>
        </p:nvSpPr>
        <p:spPr>
          <a:xfrm>
            <a:off x="6782232" y="16329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lang="en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/&gt; </a:t>
            </a:r>
            <a:r>
              <a:rPr lang="en"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endParaRPr sz="36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36"/>
          <p:cNvSpPr txBox="1"/>
          <p:nvPr/>
        </p:nvSpPr>
        <p:spPr>
          <a:xfrm>
            <a:off x="5361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Pitch Deck</a:t>
            </a:r>
            <a:endParaRPr sz="1000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51" name="Google Shape;551;p36"/>
          <p:cNvSpPr txBox="1"/>
          <p:nvPr/>
        </p:nvSpPr>
        <p:spPr>
          <a:xfrm>
            <a:off x="37303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20xx</a:t>
            </a:r>
            <a:endParaRPr sz="1000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52" name="Google Shape;552;p36"/>
          <p:cNvSpPr txBox="1">
            <a:spLocks noGrp="1"/>
          </p:cNvSpPr>
          <p:nvPr>
            <p:ph type="ctrTitle"/>
          </p:nvPr>
        </p:nvSpPr>
        <p:spPr>
          <a:xfrm>
            <a:off x="1697375" y="1229575"/>
            <a:ext cx="3294600" cy="9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53" name="Google Shape;553;p36"/>
          <p:cNvSpPr txBox="1">
            <a:spLocks noGrp="1"/>
          </p:cNvSpPr>
          <p:nvPr>
            <p:ph type="subTitle" idx="1"/>
          </p:nvPr>
        </p:nvSpPr>
        <p:spPr>
          <a:xfrm>
            <a:off x="1697375" y="2291625"/>
            <a:ext cx="32946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 dirty="0"/>
              <a:t>Do you have any questions?</a:t>
            </a:r>
            <a:endParaRPr sz="15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muhamadfirlyramadan@gmail.com </a:t>
            </a:r>
            <a:endParaRPr sz="12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 u="sng" dirty="0">
                <a:solidFill>
                  <a:schemeClr val="hlink"/>
                </a:solidFill>
                <a:hlinkClick r:id="rId3"/>
              </a:rPr>
              <a:t>links.alphadev.biz.id/ramadan</a:t>
            </a:r>
            <a:endParaRPr sz="1200" dirty="0"/>
          </a:p>
        </p:txBody>
      </p:sp>
      <p:sp>
        <p:nvSpPr>
          <p:cNvPr id="554" name="Google Shape;554;p36"/>
          <p:cNvSpPr txBox="1"/>
          <p:nvPr/>
        </p:nvSpPr>
        <p:spPr>
          <a:xfrm>
            <a:off x="1008000" y="1384025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</a:t>
            </a:r>
            <a:endParaRPr sz="36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5" name="Google Shape;555;p36"/>
          <p:cNvGrpSpPr/>
          <p:nvPr/>
        </p:nvGrpSpPr>
        <p:grpSpPr>
          <a:xfrm>
            <a:off x="1812754" y="3159354"/>
            <a:ext cx="134970" cy="134949"/>
            <a:chOff x="3368074" y="3882537"/>
            <a:chExt cx="215298" cy="215298"/>
          </a:xfrm>
        </p:grpSpPr>
        <p:sp>
          <p:nvSpPr>
            <p:cNvPr id="556" name="Google Shape;556;p3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9" name="Google Shape;559;p36"/>
          <p:cNvGrpSpPr/>
          <p:nvPr/>
        </p:nvGrpSpPr>
        <p:grpSpPr>
          <a:xfrm>
            <a:off x="1812742" y="3405641"/>
            <a:ext cx="150897" cy="134948"/>
            <a:chOff x="3824739" y="3890112"/>
            <a:chExt cx="208105" cy="186110"/>
          </a:xfrm>
        </p:grpSpPr>
        <p:sp>
          <p:nvSpPr>
            <p:cNvPr id="560" name="Google Shape;560;p3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3" name="Google Shape;563;p36"/>
          <p:cNvSpPr/>
          <p:nvPr/>
        </p:nvSpPr>
        <p:spPr>
          <a:xfrm>
            <a:off x="1812747" y="3677452"/>
            <a:ext cx="165223" cy="134949"/>
          </a:xfrm>
          <a:custGeom>
            <a:avLst/>
            <a:gdLst/>
            <a:ahLst/>
            <a:cxnLst/>
            <a:rect l="l" t="t" r="r" b="b"/>
            <a:pathLst>
              <a:path w="7144" h="5835" extrusionOk="0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36"/>
          <p:cNvSpPr txBox="1"/>
          <p:nvPr/>
        </p:nvSpPr>
        <p:spPr>
          <a:xfrm>
            <a:off x="5329650" y="22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6"/>
          <p:cNvSpPr txBox="1"/>
          <p:nvPr/>
        </p:nvSpPr>
        <p:spPr>
          <a:xfrm>
            <a:off x="1921325" y="3067788"/>
            <a:ext cx="97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@mframadann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66" name="Google Shape;566;p36"/>
          <p:cNvSpPr txBox="1"/>
          <p:nvPr/>
        </p:nvSpPr>
        <p:spPr>
          <a:xfrm>
            <a:off x="1921325" y="3331975"/>
            <a:ext cx="162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Muhamad Firly Ramadan</a:t>
            </a:r>
            <a:endParaRPr sz="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67" name="Google Shape;567;p36"/>
          <p:cNvSpPr txBox="1"/>
          <p:nvPr/>
        </p:nvSpPr>
        <p:spPr>
          <a:xfrm>
            <a:off x="1921325" y="3570650"/>
            <a:ext cx="1627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Muhamad Firly Ramadan</a:t>
            </a:r>
            <a:endParaRPr sz="800" dirty="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3"/>
          <p:cNvGrpSpPr/>
          <p:nvPr/>
        </p:nvGrpSpPr>
        <p:grpSpPr>
          <a:xfrm>
            <a:off x="791575" y="726625"/>
            <a:ext cx="6578100" cy="3438300"/>
            <a:chOff x="772525" y="726625"/>
            <a:chExt cx="6578100" cy="3438300"/>
          </a:xfrm>
        </p:grpSpPr>
        <p:sp>
          <p:nvSpPr>
            <p:cNvPr id="150" name="Google Shape;150;p3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" name="Google Shape;152;p3"/>
          <p:cNvGrpSpPr/>
          <p:nvPr/>
        </p:nvGrpSpPr>
        <p:grpSpPr>
          <a:xfrm>
            <a:off x="3993600" y="3441475"/>
            <a:ext cx="2119748" cy="1127400"/>
            <a:chOff x="4924170" y="3441525"/>
            <a:chExt cx="3447305" cy="1127400"/>
          </a:xfrm>
        </p:grpSpPr>
        <p:sp>
          <p:nvSpPr>
            <p:cNvPr id="153" name="Google Shape;153;p3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" name="Google Shape;155;p3"/>
          <p:cNvGrpSpPr/>
          <p:nvPr/>
        </p:nvGrpSpPr>
        <p:grpSpPr>
          <a:xfrm>
            <a:off x="5422275" y="1302375"/>
            <a:ext cx="2560700" cy="1952840"/>
            <a:chOff x="-227375" y="1029588"/>
            <a:chExt cx="4718446" cy="4667400"/>
          </a:xfrm>
        </p:grpSpPr>
        <p:sp>
          <p:nvSpPr>
            <p:cNvPr id="156" name="Google Shape;156;p3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8" name="Google Shape;158;p3"/>
          <p:cNvSpPr txBox="1">
            <a:spLocks noGrp="1"/>
          </p:cNvSpPr>
          <p:nvPr>
            <p:ph type="title"/>
          </p:nvPr>
        </p:nvSpPr>
        <p:spPr>
          <a:xfrm>
            <a:off x="899100" y="1727375"/>
            <a:ext cx="398405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What is metadata?</a:t>
            </a:r>
            <a:endParaRPr dirty="0"/>
          </a:p>
        </p:txBody>
      </p:sp>
      <p:sp>
        <p:nvSpPr>
          <p:cNvPr id="159" name="Google Shape;159;p3"/>
          <p:cNvSpPr txBox="1">
            <a:spLocks noGrp="1"/>
          </p:cNvSpPr>
          <p:nvPr>
            <p:ph type="title" idx="2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0" name="Google Shape;160;p3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"/>
          <p:cNvSpPr txBox="1"/>
          <p:nvPr/>
        </p:nvSpPr>
        <p:spPr>
          <a:xfrm>
            <a:off x="5361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Pitch Deck</a:t>
            </a:r>
            <a:endParaRPr sz="1000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2" name="Google Shape;162;p3"/>
          <p:cNvSpPr txBox="1"/>
          <p:nvPr/>
        </p:nvSpPr>
        <p:spPr>
          <a:xfrm>
            <a:off x="37303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20xx</a:t>
            </a:r>
            <a:endParaRPr sz="1000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63" name="Google Shape;163;p3"/>
          <p:cNvSpPr txBox="1"/>
          <p:nvPr/>
        </p:nvSpPr>
        <p:spPr>
          <a:xfrm>
            <a:off x="44450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lang="en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/&gt; </a:t>
            </a:r>
            <a:r>
              <a:rPr lang="en"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endParaRPr sz="36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"/>
          <p:cNvSpPr txBox="1">
            <a:spLocks noGrp="1"/>
          </p:cNvSpPr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>
                <a:solidFill>
                  <a:schemeClr val="accent2"/>
                </a:solidFill>
              </a:rPr>
              <a:t>&lt;/</a:t>
            </a:r>
            <a:r>
              <a:rPr lang="en" dirty="0">
                <a:solidFill>
                  <a:schemeClr val="lt2"/>
                </a:solidFill>
              </a:rPr>
              <a:t> </a:t>
            </a:r>
            <a:r>
              <a:rPr lang="en" dirty="0"/>
              <a:t>What is metadata</a:t>
            </a:r>
            <a:r>
              <a:rPr lang="en" dirty="0">
                <a:solidFill>
                  <a:schemeClr val="dk1"/>
                </a:solidFill>
              </a:rPr>
              <a:t>?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69" name="Google Shape;169;p4"/>
          <p:cNvSpPr txBox="1"/>
          <p:nvPr/>
        </p:nvSpPr>
        <p:spPr>
          <a:xfrm>
            <a:off x="1016001" y="1301750"/>
            <a:ext cx="740798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Metadata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adalah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sebuah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kumpulan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informasi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yang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terdapat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di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suatu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file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atau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dokumen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Baik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itu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nama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penulis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Tanggal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dibuat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ataupun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kapan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terakhir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kali  file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tersebut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di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perbarui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endParaRPr lang="en-ID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"/>
          <p:cNvSpPr txBox="1"/>
          <p:nvPr/>
        </p:nvSpPr>
        <p:spPr>
          <a:xfrm>
            <a:off x="7371800" y="3930346"/>
            <a:ext cx="1268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rPr>
              <a:t>&lt;</a:t>
            </a:r>
            <a:r>
              <a:rPr lang="en" sz="36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/</a:t>
            </a:r>
            <a:r>
              <a:rPr lang="en"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&gt;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8625BDDE-F4DA-7BDC-76A3-0F0E8D811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586992"/>
            <a:ext cx="1440311" cy="18709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"/>
          <p:cNvSpPr txBox="1">
            <a:spLocks noGrp="1"/>
          </p:cNvSpPr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>
                <a:solidFill>
                  <a:schemeClr val="accent2"/>
                </a:solidFill>
              </a:rPr>
              <a:t>&lt;/</a:t>
            </a:r>
            <a:r>
              <a:rPr lang="en" dirty="0">
                <a:solidFill>
                  <a:schemeClr val="lt2"/>
                </a:solidFill>
              </a:rPr>
              <a:t> </a:t>
            </a:r>
            <a:r>
              <a:rPr lang="en" dirty="0"/>
              <a:t>Example of metadata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69" name="Google Shape;169;p4"/>
          <p:cNvSpPr txBox="1"/>
          <p:nvPr/>
        </p:nvSpPr>
        <p:spPr>
          <a:xfrm>
            <a:off x="1016001" y="1301750"/>
            <a:ext cx="740798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Contoh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metadata di </a:t>
            </a:r>
            <a:r>
              <a:rPr lang="en-ID" sz="1800" b="0" i="0" u="none" strike="noStrike" cap="none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dalam</a:t>
            </a:r>
            <a:r>
              <a:rPr lang="en-ID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file:</a:t>
            </a:r>
            <a:endParaRPr lang="en-ID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"/>
          <p:cNvSpPr txBox="1"/>
          <p:nvPr/>
        </p:nvSpPr>
        <p:spPr>
          <a:xfrm>
            <a:off x="7371800" y="3930346"/>
            <a:ext cx="1268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rPr>
              <a:t>&lt;</a:t>
            </a:r>
            <a:r>
              <a:rPr lang="en" sz="36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/</a:t>
            </a:r>
            <a:r>
              <a:rPr lang="en"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&gt;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8625BDDE-F4DA-7BDC-76A3-0F0E8D811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50" y="1786892"/>
            <a:ext cx="1968500" cy="2557070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BA920A6C-C86E-E54F-E93F-536A60CD0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300" y="1786892"/>
            <a:ext cx="1988282" cy="255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381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5"/>
          <p:cNvGrpSpPr/>
          <p:nvPr/>
        </p:nvGrpSpPr>
        <p:grpSpPr>
          <a:xfrm>
            <a:off x="791575" y="726625"/>
            <a:ext cx="6578100" cy="3438300"/>
            <a:chOff x="772525" y="726625"/>
            <a:chExt cx="6578100" cy="3438300"/>
          </a:xfrm>
        </p:grpSpPr>
        <p:sp>
          <p:nvSpPr>
            <p:cNvPr id="176" name="Google Shape;176;p5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" name="Google Shape;178;p5"/>
          <p:cNvGrpSpPr/>
          <p:nvPr/>
        </p:nvGrpSpPr>
        <p:grpSpPr>
          <a:xfrm>
            <a:off x="3993600" y="3441475"/>
            <a:ext cx="2119748" cy="1127400"/>
            <a:chOff x="4924170" y="3441525"/>
            <a:chExt cx="3447305" cy="1127400"/>
          </a:xfrm>
        </p:grpSpPr>
        <p:sp>
          <p:nvSpPr>
            <p:cNvPr id="179" name="Google Shape;179;p5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5"/>
          <p:cNvGrpSpPr/>
          <p:nvPr/>
        </p:nvGrpSpPr>
        <p:grpSpPr>
          <a:xfrm>
            <a:off x="5422275" y="1302375"/>
            <a:ext cx="2560700" cy="1952840"/>
            <a:chOff x="-227375" y="1029588"/>
            <a:chExt cx="4718446" cy="4667400"/>
          </a:xfrm>
        </p:grpSpPr>
        <p:sp>
          <p:nvSpPr>
            <p:cNvPr id="182" name="Google Shape;182;p5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Google Shape;184;p5"/>
          <p:cNvSpPr txBox="1">
            <a:spLocks noGrp="1"/>
          </p:cNvSpPr>
          <p:nvPr>
            <p:ph type="title"/>
          </p:nvPr>
        </p:nvSpPr>
        <p:spPr>
          <a:xfrm>
            <a:off x="899100" y="1727375"/>
            <a:ext cx="398405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What’s meta tag?</a:t>
            </a:r>
            <a:endParaRPr dirty="0"/>
          </a:p>
        </p:txBody>
      </p:sp>
      <p:sp>
        <p:nvSpPr>
          <p:cNvPr id="185" name="Google Shape;185;p5"/>
          <p:cNvSpPr txBox="1">
            <a:spLocks noGrp="1"/>
          </p:cNvSpPr>
          <p:nvPr>
            <p:ph type="title" idx="2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5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"/>
          <p:cNvSpPr txBox="1"/>
          <p:nvPr/>
        </p:nvSpPr>
        <p:spPr>
          <a:xfrm>
            <a:off x="5361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Pitch Deck</a:t>
            </a:r>
            <a:endParaRPr sz="1000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8" name="Google Shape;188;p5"/>
          <p:cNvSpPr txBox="1"/>
          <p:nvPr/>
        </p:nvSpPr>
        <p:spPr>
          <a:xfrm>
            <a:off x="37303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20xx</a:t>
            </a:r>
            <a:endParaRPr sz="1000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44450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lang="en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/&gt; </a:t>
            </a:r>
            <a:r>
              <a:rPr lang="en"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endParaRPr sz="36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 txBox="1">
            <a:spLocks noGrp="1"/>
          </p:cNvSpPr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>
                <a:solidFill>
                  <a:schemeClr val="accent2"/>
                </a:solidFill>
              </a:rPr>
              <a:t>&lt;/</a:t>
            </a:r>
            <a:r>
              <a:rPr lang="en" dirty="0">
                <a:solidFill>
                  <a:schemeClr val="lt2"/>
                </a:solidFill>
              </a:rPr>
              <a:t> </a:t>
            </a:r>
            <a:r>
              <a:rPr lang="en" dirty="0"/>
              <a:t>What’s meta tag in html</a:t>
            </a:r>
            <a:r>
              <a:rPr lang="en" dirty="0">
                <a:solidFill>
                  <a:schemeClr val="dk1"/>
                </a:solidFill>
              </a:rPr>
              <a:t>?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95" name="Google Shape;195;p6"/>
          <p:cNvSpPr txBox="1"/>
          <p:nvPr/>
        </p:nvSpPr>
        <p:spPr>
          <a:xfrm>
            <a:off x="3994605" y="1956369"/>
            <a:ext cx="487317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Source Code Pro"/>
                <a:ea typeface="Source Code Pro"/>
                <a:sym typeface="Source Code Pro"/>
              </a:rPr>
              <a:t>Meta tag pada html berfungsi sama seperti metadata pada umumnya, Meta tag bisanya digunakan untuk memberikan informasi mengenai sebuah halaman website.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6"/>
          <p:cNvSpPr txBox="1"/>
          <p:nvPr/>
        </p:nvSpPr>
        <p:spPr>
          <a:xfrm>
            <a:off x="7371800" y="3930346"/>
            <a:ext cx="1268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rPr>
              <a:t>&lt;</a:t>
            </a:r>
            <a:r>
              <a:rPr lang="en" sz="36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/</a:t>
            </a:r>
            <a:r>
              <a:rPr lang="en"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&gt;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ambar 10">
            <a:extLst>
              <a:ext uri="{FF2B5EF4-FFF2-40B4-BE49-F238E27FC236}">
                <a16:creationId xmlns:a16="http://schemas.microsoft.com/office/drawing/2014/main" id="{0E3B7CF1-D5FF-07EE-AB19-249E25CAF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88" y="1356430"/>
            <a:ext cx="3274617" cy="29107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8"/>
          <p:cNvGrpSpPr/>
          <p:nvPr/>
        </p:nvGrpSpPr>
        <p:grpSpPr>
          <a:xfrm>
            <a:off x="791575" y="726625"/>
            <a:ext cx="6578100" cy="3438300"/>
            <a:chOff x="772525" y="726625"/>
            <a:chExt cx="6578100" cy="3438300"/>
          </a:xfrm>
        </p:grpSpPr>
        <p:sp>
          <p:nvSpPr>
            <p:cNvPr id="218" name="Google Shape;218;p8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220;p8"/>
          <p:cNvGrpSpPr/>
          <p:nvPr/>
        </p:nvGrpSpPr>
        <p:grpSpPr>
          <a:xfrm>
            <a:off x="3993600" y="3441475"/>
            <a:ext cx="2119748" cy="1127400"/>
            <a:chOff x="4924170" y="3441525"/>
            <a:chExt cx="3447305" cy="1127400"/>
          </a:xfrm>
        </p:grpSpPr>
        <p:sp>
          <p:nvSpPr>
            <p:cNvPr id="221" name="Google Shape;221;p8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8"/>
          <p:cNvGrpSpPr/>
          <p:nvPr/>
        </p:nvGrpSpPr>
        <p:grpSpPr>
          <a:xfrm>
            <a:off x="5422275" y="1302375"/>
            <a:ext cx="2560700" cy="1952840"/>
            <a:chOff x="-227375" y="1029588"/>
            <a:chExt cx="4718446" cy="4667400"/>
          </a:xfrm>
        </p:grpSpPr>
        <p:sp>
          <p:nvSpPr>
            <p:cNvPr id="224" name="Google Shape;224;p8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6" name="Google Shape;226;p8"/>
          <p:cNvSpPr txBox="1">
            <a:spLocks noGrp="1"/>
          </p:cNvSpPr>
          <p:nvPr>
            <p:ph type="title"/>
          </p:nvPr>
        </p:nvSpPr>
        <p:spPr>
          <a:xfrm>
            <a:off x="1045150" y="1866000"/>
            <a:ext cx="3984050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Basic html meta tag</a:t>
            </a:r>
            <a:endParaRPr dirty="0"/>
          </a:p>
        </p:txBody>
      </p:sp>
      <p:sp>
        <p:nvSpPr>
          <p:cNvPr id="227" name="Google Shape;227;p8"/>
          <p:cNvSpPr txBox="1">
            <a:spLocks noGrp="1"/>
          </p:cNvSpPr>
          <p:nvPr>
            <p:ph type="title" idx="2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8" name="Google Shape;228;p8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 b="0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8"/>
          <p:cNvSpPr txBox="1"/>
          <p:nvPr/>
        </p:nvSpPr>
        <p:spPr>
          <a:xfrm>
            <a:off x="5361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Pitch Deck</a:t>
            </a:r>
            <a:endParaRPr sz="1000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0" name="Google Shape;230;p8"/>
          <p:cNvSpPr txBox="1"/>
          <p:nvPr/>
        </p:nvSpPr>
        <p:spPr>
          <a:xfrm>
            <a:off x="37303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20xx</a:t>
            </a:r>
            <a:endParaRPr sz="1000" b="0" i="0" u="none" strike="noStrike" cap="none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1" name="Google Shape;231;p8"/>
          <p:cNvSpPr txBox="1"/>
          <p:nvPr/>
        </p:nvSpPr>
        <p:spPr>
          <a:xfrm>
            <a:off x="44450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r>
              <a:rPr lang="en"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/&gt; </a:t>
            </a:r>
            <a:r>
              <a:rPr lang="en"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endParaRPr sz="36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 txBox="1">
            <a:spLocks noGrp="1"/>
          </p:cNvSpPr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" dirty="0">
                <a:solidFill>
                  <a:schemeClr val="accent2"/>
                </a:solidFill>
              </a:rPr>
              <a:t>&lt;/</a:t>
            </a:r>
            <a:r>
              <a:rPr lang="en" dirty="0">
                <a:solidFill>
                  <a:srgbClr val="5CE51D"/>
                </a:solidFill>
              </a:rPr>
              <a:t> </a:t>
            </a:r>
            <a:r>
              <a:rPr lang="en" dirty="0"/>
              <a:t>T</a:t>
            </a:r>
            <a:r>
              <a:rPr lang="en" dirty="0">
                <a:solidFill>
                  <a:schemeClr val="dk1"/>
                </a:solidFill>
              </a:rPr>
              <a:t>itle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37" name="Google Shape;237;p9"/>
          <p:cNvSpPr txBox="1"/>
          <p:nvPr/>
        </p:nvSpPr>
        <p:spPr>
          <a:xfrm>
            <a:off x="1016001" y="1301750"/>
            <a:ext cx="740798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Seperti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namanya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Title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digunakan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untuk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memberikan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atau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membuat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judul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pada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sebuah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-ID" sz="18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halaman</a:t>
            </a:r>
            <a:r>
              <a:rPr lang="en-ID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website. </a:t>
            </a:r>
            <a:r>
              <a:rPr lang="en" sz="18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800" b="0" i="0" u="none" strike="noStrike" cap="none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7371800" y="3930346"/>
            <a:ext cx="1268100" cy="5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rPr>
              <a:t>&lt;</a:t>
            </a:r>
            <a:r>
              <a:rPr lang="en" sz="36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/</a:t>
            </a:r>
            <a:r>
              <a:rPr lang="en" sz="3600" b="0" i="0" u="none" strike="noStrike" cap="none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&gt;</a:t>
            </a:r>
            <a:endParaRPr sz="3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0DD7DB5D-EDFF-5ACC-5118-A182ABF61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539" y="2470060"/>
            <a:ext cx="2710094" cy="933540"/>
          </a:xfrm>
          <a:prstGeom prst="rect">
            <a:avLst/>
          </a:prstGeom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8BA5933D-7ADC-6083-FCAD-D71E4D350D7D}"/>
              </a:ext>
            </a:extLst>
          </p:cNvPr>
          <p:cNvSpPr txBox="1"/>
          <p:nvPr/>
        </p:nvSpPr>
        <p:spPr>
          <a:xfrm>
            <a:off x="1016001" y="2068522"/>
            <a:ext cx="1390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 err="1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Penggunaan</a:t>
            </a:r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endParaRPr lang="en-ID" dirty="0"/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810E61DA-331E-6FD1-1229-DD28413E9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622" y="2470060"/>
            <a:ext cx="2979678" cy="472481"/>
          </a:xfrm>
          <a:prstGeom prst="rect">
            <a:avLst/>
          </a:prstGeom>
        </p:spPr>
      </p:pic>
      <p:sp>
        <p:nvSpPr>
          <p:cNvPr id="8" name="Kotak Teks 7">
            <a:extLst>
              <a:ext uri="{FF2B5EF4-FFF2-40B4-BE49-F238E27FC236}">
                <a16:creationId xmlns:a16="http://schemas.microsoft.com/office/drawing/2014/main" id="{CE1F21D8-2254-9FEE-DADC-143A1C881ACD}"/>
              </a:ext>
            </a:extLst>
          </p:cNvPr>
          <p:cNvSpPr txBox="1"/>
          <p:nvPr/>
        </p:nvSpPr>
        <p:spPr>
          <a:xfrm>
            <a:off x="4230962" y="2068522"/>
            <a:ext cx="13906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Hasil:</a:t>
            </a:r>
            <a:endParaRPr lang="en-ID" dirty="0"/>
          </a:p>
        </p:txBody>
      </p:sp>
      <p:sp>
        <p:nvSpPr>
          <p:cNvPr id="9" name="Kotak Teks 8">
            <a:extLst>
              <a:ext uri="{FF2B5EF4-FFF2-40B4-BE49-F238E27FC236}">
                <a16:creationId xmlns:a16="http://schemas.microsoft.com/office/drawing/2014/main" id="{0868843A-5F06-83BB-1A2A-CCB5A2718DCC}"/>
              </a:ext>
            </a:extLst>
          </p:cNvPr>
          <p:cNvSpPr txBox="1"/>
          <p:nvPr/>
        </p:nvSpPr>
        <p:spPr>
          <a:xfrm>
            <a:off x="4230961" y="3036302"/>
            <a:ext cx="24828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400" dirty="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Hasil Search Engine:</a:t>
            </a:r>
            <a:endParaRPr lang="en-ID" dirty="0"/>
          </a:p>
        </p:txBody>
      </p:sp>
      <p:pic>
        <p:nvPicPr>
          <p:cNvPr id="10" name="Gambar 9">
            <a:extLst>
              <a:ext uri="{FF2B5EF4-FFF2-40B4-BE49-F238E27FC236}">
                <a16:creationId xmlns:a16="http://schemas.microsoft.com/office/drawing/2014/main" id="{7B4CA126-2268-A09B-6979-A7CE02B346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162"/>
          <a:stretch/>
        </p:blipFill>
        <p:spPr>
          <a:xfrm>
            <a:off x="4328622" y="3403600"/>
            <a:ext cx="2974707" cy="8699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New Operating System Design Pitch Deck by Slidesgo">
  <a:themeElements>
    <a:clrScheme name="Simple Light">
      <a:dk1>
        <a:srgbClr val="FFFFFF"/>
      </a:dk1>
      <a:lt1>
        <a:srgbClr val="2D323C"/>
      </a:lt1>
      <a:dk2>
        <a:srgbClr val="242830"/>
      </a:dk2>
      <a:lt2>
        <a:srgbClr val="FFDB5D"/>
      </a:lt2>
      <a:accent1>
        <a:srgbClr val="94EE6B"/>
      </a:accent1>
      <a:accent2>
        <a:srgbClr val="E81981"/>
      </a:accent2>
      <a:accent3>
        <a:srgbClr val="BD64B5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555</Words>
  <Application>Microsoft Office PowerPoint</Application>
  <PresentationFormat>Peragaan Layar (16:9)</PresentationFormat>
  <Paragraphs>131</Paragraphs>
  <Slides>25</Slides>
  <Notes>25</Notes>
  <HiddenSlides>0</HiddenSlides>
  <MMClips>0</MMClips>
  <ScaleCrop>false</ScaleCrop>
  <HeadingPairs>
    <vt:vector size="6" baseType="variant">
      <vt:variant>
        <vt:lpstr>Font Dipakai</vt:lpstr>
      </vt:variant>
      <vt:variant>
        <vt:i4>5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25</vt:i4>
      </vt:variant>
    </vt:vector>
  </HeadingPairs>
  <TitlesOfParts>
    <vt:vector size="31" baseType="lpstr">
      <vt:lpstr>Fira Sans Extra Condensed</vt:lpstr>
      <vt:lpstr>Arial</vt:lpstr>
      <vt:lpstr>Quantico</vt:lpstr>
      <vt:lpstr>Denk One</vt:lpstr>
      <vt:lpstr>Source Code Pro</vt:lpstr>
      <vt:lpstr>New Operating System Design Pitch Deck by Slidesgo</vt:lpstr>
      <vt:lpstr>Web Programming Basic – Metadata</vt:lpstr>
      <vt:lpstr>{01}</vt:lpstr>
      <vt:lpstr>What is metadata?</vt:lpstr>
      <vt:lpstr>&lt;/ What is metadata?</vt:lpstr>
      <vt:lpstr>&lt;/ Example of metadata</vt:lpstr>
      <vt:lpstr>What’s meta tag?</vt:lpstr>
      <vt:lpstr>&lt;/ What’s meta tag in html?</vt:lpstr>
      <vt:lpstr>Basic html meta tag</vt:lpstr>
      <vt:lpstr>&lt;/ Title</vt:lpstr>
      <vt:lpstr>&lt;/ Description</vt:lpstr>
      <vt:lpstr>&lt;/ Icon</vt:lpstr>
      <vt:lpstr>&lt;/ Canonical</vt:lpstr>
      <vt:lpstr>&lt;/ Robots</vt:lpstr>
      <vt:lpstr>&lt;/ Viewport</vt:lpstr>
      <vt:lpstr>&lt;/ Refresh</vt:lpstr>
      <vt:lpstr>&lt;/ Charset</vt:lpstr>
      <vt:lpstr>&lt;/ Theme Color</vt:lpstr>
      <vt:lpstr>Open graph Social Share</vt:lpstr>
      <vt:lpstr>&lt;/ What’s open graph?</vt:lpstr>
      <vt:lpstr>&lt;/ Open Graph Usage</vt:lpstr>
      <vt:lpstr>Presentasi PowerPoint</vt:lpstr>
      <vt:lpstr>&lt;/ Result on whatsapp</vt:lpstr>
      <vt:lpstr>&lt;/ Result on instagram</vt:lpstr>
      <vt:lpstr>&lt;/ Result on telegram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Programming Basic – Metadata</dc:title>
  <dc:creator>M Firly Ramadan</dc:creator>
  <cp:lastModifiedBy>Muhamad Firly Ramadan</cp:lastModifiedBy>
  <cp:revision>8</cp:revision>
  <dcterms:modified xsi:type="dcterms:W3CDTF">2024-03-15T23:48:34Z</dcterms:modified>
</cp:coreProperties>
</file>